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1"/>
  </p:notesMasterIdLst>
  <p:handoutMasterIdLst>
    <p:handoutMasterId r:id="rId32"/>
  </p:handoutMasterIdLst>
  <p:sldIdLst>
    <p:sldId id="312" r:id="rId4"/>
    <p:sldId id="258" r:id="rId5"/>
    <p:sldId id="259" r:id="rId6"/>
    <p:sldId id="286" r:id="rId7"/>
    <p:sldId id="290" r:id="rId8"/>
    <p:sldId id="295" r:id="rId9"/>
    <p:sldId id="263" r:id="rId10"/>
    <p:sldId id="265" r:id="rId11"/>
    <p:sldId id="297" r:id="rId12"/>
    <p:sldId id="299" r:id="rId13"/>
    <p:sldId id="313" r:id="rId14"/>
    <p:sldId id="272" r:id="rId15"/>
    <p:sldId id="302" r:id="rId16"/>
    <p:sldId id="321" r:id="rId17"/>
    <p:sldId id="301" r:id="rId18"/>
    <p:sldId id="325" r:id="rId19"/>
    <p:sldId id="327" r:id="rId20"/>
    <p:sldId id="283" r:id="rId21"/>
    <p:sldId id="322" r:id="rId22"/>
    <p:sldId id="278" r:id="rId23"/>
    <p:sldId id="317" r:id="rId24"/>
    <p:sldId id="326" r:id="rId25"/>
    <p:sldId id="306" r:id="rId26"/>
    <p:sldId id="318" r:id="rId27"/>
    <p:sldId id="279" r:id="rId28"/>
    <p:sldId id="324" r:id="rId29"/>
    <p:sldId id="32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340"/>
    <a:srgbClr val="ACACAC"/>
    <a:srgbClr val="44536A"/>
    <a:srgbClr val="F53357"/>
    <a:srgbClr val="73B4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4399E-CB5F-8A3C-DAB4-99C1279A8A79}" v="37" dt="2019-03-25T16:50:17.815"/>
    <p1510:client id="" v="238" dt="2019-03-25T18:18:12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0"/>
  </p:normalViewPr>
  <p:slideViewPr>
    <p:cSldViewPr snapToGrid="0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aner\Desktop\projects\iba\Round%202\Presentation\Applications_opportunities_over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aner\Desktop\projects\iba\Round%202\Presentation\Applications_opportunities_over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aner\Desktop\projects\iba\Round%202\Presentation\Cluster%20Opportunies%20Histogra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ner/Desktop/projects/iba/uniq_opp_country_update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ner/Desktop/projects/iba/uniq_opp_country_update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Caner\Desktop\projects\iba\Round%202\Presentation\country_app_by_open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# Applicants over the Years</a:t>
            </a:r>
          </a:p>
        </c:rich>
      </c:tx>
      <c:layout>
        <c:manualLayout>
          <c:xMode val="edge"/>
          <c:yMode val="edge"/>
          <c:x val="0.23617123564207901"/>
          <c:y val="3.49499641040477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258315112128993E-2"/>
          <c:y val="0.243220412226859"/>
          <c:w val="0.83433954992869197"/>
          <c:h val="0.658107416327189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Application count</c:v>
                </c:pt>
              </c:strCache>
            </c:strRef>
          </c:tx>
          <c:spPr>
            <a:ln w="19050" cap="rnd">
              <a:solidFill>
                <a:srgbClr val="F53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53357"/>
              </a:solidFill>
              <a:ln w="9525">
                <a:solidFill>
                  <a:srgbClr val="F53357"/>
                </a:solidFill>
              </a:ln>
              <a:effectLst/>
            </c:spPr>
          </c:marker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828-4054-84E1-D63A81588B3C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828-4054-84E1-D63A81588B3C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828-4054-84E1-D63A81588B3C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828-4054-84E1-D63A81588B3C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828-4054-84E1-D63A81588B3C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828-4054-84E1-D63A81588B3C}"/>
                </c:ext>
              </c:extLst>
            </c:dLbl>
            <c:dLbl>
              <c:idx val="14"/>
              <c:layout>
                <c:manualLayout>
                  <c:x val="-6.3139909462384305E-2"/>
                  <c:y val="-5.4576639320154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828-4054-84E1-D63A81588B3C}"/>
                </c:ext>
              </c:extLst>
            </c:dLbl>
            <c:dLbl>
              <c:idx val="16"/>
              <c:layout>
                <c:manualLayout>
                  <c:x val="-8.4580224042417093E-2"/>
                  <c:y val="-4.58391482941424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828-4054-84E1-D63A81588B3C}"/>
                </c:ext>
              </c:extLst>
            </c:dLbl>
            <c:numFmt formatCode="#,##0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Sheet1!$A$2:$A$20</c:f>
              <c:numCache>
                <c:formatCode>General</c:formatCode>
                <c:ptCount val="1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</c:numCache>
            </c:numRef>
          </c:xVal>
          <c:yVal>
            <c:numRef>
              <c:f>Sheet1!$B$2:$B$20</c:f>
              <c:numCache>
                <c:formatCode>General</c:formatCode>
                <c:ptCount val="19"/>
                <c:pt idx="0">
                  <c:v>9000</c:v>
                </c:pt>
                <c:pt idx="1">
                  <c:v>13000</c:v>
                </c:pt>
                <c:pt idx="2">
                  <c:v>9000</c:v>
                </c:pt>
                <c:pt idx="3">
                  <c:v>4000</c:v>
                </c:pt>
                <c:pt idx="4">
                  <c:v>3000</c:v>
                </c:pt>
                <c:pt idx="5">
                  <c:v>4000</c:v>
                </c:pt>
                <c:pt idx="6">
                  <c:v>4000</c:v>
                </c:pt>
                <c:pt idx="7">
                  <c:v>3000</c:v>
                </c:pt>
                <c:pt idx="8">
                  <c:v>2000</c:v>
                </c:pt>
                <c:pt idx="9">
                  <c:v>7000</c:v>
                </c:pt>
                <c:pt idx="10">
                  <c:v>12000</c:v>
                </c:pt>
                <c:pt idx="11">
                  <c:v>18000</c:v>
                </c:pt>
                <c:pt idx="12">
                  <c:v>24000</c:v>
                </c:pt>
                <c:pt idx="13">
                  <c:v>37000</c:v>
                </c:pt>
                <c:pt idx="14">
                  <c:v>235000</c:v>
                </c:pt>
                <c:pt idx="15">
                  <c:v>867000</c:v>
                </c:pt>
                <c:pt idx="16">
                  <c:v>1092000</c:v>
                </c:pt>
                <c:pt idx="17">
                  <c:v>1313000</c:v>
                </c:pt>
                <c:pt idx="18">
                  <c:v>958000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95-4E6B-A04A-D0BB3C0ECF2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-404381200"/>
        <c:axId val="-404236112"/>
      </c:scatterChart>
      <c:valAx>
        <c:axId val="-404381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04236112"/>
        <c:crosses val="autoZero"/>
        <c:crossBetween val="midCat"/>
      </c:valAx>
      <c:valAx>
        <c:axId val="-404236112"/>
        <c:scaling>
          <c:orientation val="minMax"/>
        </c:scaling>
        <c:delete val="0"/>
        <c:axPos val="l"/>
        <c:numFmt formatCode="#,&quot;K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04381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# Opportunities over the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Sheet1!$B$27</c:f>
              <c:strCache>
                <c:ptCount val="1"/>
                <c:pt idx="0">
                  <c:v>Application count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A96-4D3D-A5F5-424270C7140E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96-4D3D-A5F5-424270C7140E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A96-4D3D-A5F5-424270C7140E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A96-4D3D-A5F5-424270C7140E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A96-4D3D-A5F5-424270C7140E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A96-4D3D-A5F5-424270C7140E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A96-4D3D-A5F5-424270C7140E}"/>
                </c:ext>
              </c:extLst>
            </c:dLbl>
            <c:dLbl>
              <c:idx val="17"/>
              <c:layout>
                <c:manualLayout>
                  <c:x val="-5.7115364538273997E-2"/>
                  <c:y val="-2.9286983930785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75-4EC1-A1D6-B0C1D8D2AF77}"/>
                </c:ext>
              </c:extLst>
            </c:dLbl>
            <c:numFmt formatCode="#,##0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Sheet1!$A$28:$A$46</c:f>
              <c:numCache>
                <c:formatCode>General</c:formatCode>
                <c:ptCount val="1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</c:numCache>
            </c:numRef>
          </c:xVal>
          <c:yVal>
            <c:numRef>
              <c:f>Sheet1!$B$28:$B$46</c:f>
              <c:numCache>
                <c:formatCode>General</c:formatCode>
                <c:ptCount val="19"/>
                <c:pt idx="0">
                  <c:v>9000</c:v>
                </c:pt>
                <c:pt idx="1">
                  <c:v>7000</c:v>
                </c:pt>
                <c:pt idx="2">
                  <c:v>7000</c:v>
                </c:pt>
                <c:pt idx="3">
                  <c:v>6000</c:v>
                </c:pt>
                <c:pt idx="4">
                  <c:v>8000</c:v>
                </c:pt>
                <c:pt idx="5">
                  <c:v>8000</c:v>
                </c:pt>
                <c:pt idx="6">
                  <c:v>8000</c:v>
                </c:pt>
                <c:pt idx="7">
                  <c:v>9000</c:v>
                </c:pt>
                <c:pt idx="8">
                  <c:v>7000</c:v>
                </c:pt>
                <c:pt idx="9">
                  <c:v>16000</c:v>
                </c:pt>
                <c:pt idx="10">
                  <c:v>28000</c:v>
                </c:pt>
                <c:pt idx="11">
                  <c:v>42000</c:v>
                </c:pt>
                <c:pt idx="12">
                  <c:v>47000</c:v>
                </c:pt>
                <c:pt idx="13">
                  <c:v>60000</c:v>
                </c:pt>
                <c:pt idx="14">
                  <c:v>82000</c:v>
                </c:pt>
                <c:pt idx="15">
                  <c:v>63000</c:v>
                </c:pt>
                <c:pt idx="16">
                  <c:v>92000</c:v>
                </c:pt>
                <c:pt idx="17">
                  <c:v>117000</c:v>
                </c:pt>
                <c:pt idx="18">
                  <c:v>195000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D75-4EC1-A1D6-B0C1D8D2AF7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-430117040"/>
        <c:axId val="-430864752"/>
      </c:scatterChart>
      <c:valAx>
        <c:axId val="-43011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0864752"/>
        <c:crosses val="autoZero"/>
        <c:crossBetween val="midCat"/>
      </c:valAx>
      <c:valAx>
        <c:axId val="-430864752"/>
        <c:scaling>
          <c:orientation val="minMax"/>
        </c:scaling>
        <c:delete val="0"/>
        <c:axPos val="l"/>
        <c:numFmt formatCode="#,&quot;K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0117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Portion</a:t>
            </a:r>
            <a:r>
              <a:rPr lang="en-US" baseline="0"/>
              <a:t> of Opportunies in Groups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53357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C4-4EBD-8185-F9E9012151A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EC4-4EBD-8185-F9E9012151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Sheet1!$A$3:$E$3</c:f>
              <c:strCache>
                <c:ptCount val="5"/>
                <c:pt idx="0">
                  <c:v>Old &amp; Not Popular</c:v>
                </c:pt>
                <c:pt idx="1">
                  <c:v>Oldest_x000d_</c:v>
                </c:pt>
                <c:pt idx="2">
                  <c:v>Extreme # Applicants_x000d_</c:v>
                </c:pt>
                <c:pt idx="3">
                  <c:v>New &amp; Not Popular_x000d_</c:v>
                </c:pt>
                <c:pt idx="4">
                  <c:v>Newest &amp; Not Popular</c:v>
                </c:pt>
              </c:strCache>
            </c:strRef>
          </c:cat>
          <c:val>
            <c:numRef>
              <c:f>Sheet1!$A$4:$E$4</c:f>
              <c:numCache>
                <c:formatCode>0%</c:formatCode>
                <c:ptCount val="5"/>
                <c:pt idx="0">
                  <c:v>0.41</c:v>
                </c:pt>
                <c:pt idx="1">
                  <c:v>0.15</c:v>
                </c:pt>
                <c:pt idx="2">
                  <c:v>0.01</c:v>
                </c:pt>
                <c:pt idx="3">
                  <c:v>0.06</c:v>
                </c:pt>
                <c:pt idx="4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C4-4EBD-8185-F9E9012151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03799808"/>
        <c:axId val="-380208704"/>
      </c:barChart>
      <c:catAx>
        <c:axId val="-40379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pPr>
            <a:endParaRPr lang="en-US"/>
          </a:p>
        </c:txPr>
        <c:crossAx val="-380208704"/>
        <c:crosses val="autoZero"/>
        <c:auto val="1"/>
        <c:lblAlgn val="ctr"/>
        <c:lblOffset val="100"/>
        <c:noMultiLvlLbl val="0"/>
      </c:catAx>
      <c:valAx>
        <c:axId val="-380208704"/>
        <c:scaling>
          <c:orientation val="minMax"/>
          <c:max val="0.5"/>
          <c:min val="0"/>
        </c:scaling>
        <c:delete val="1"/>
        <c:axPos val="l"/>
        <c:numFmt formatCode="0%" sourceLinked="0"/>
        <c:majorTickMark val="none"/>
        <c:minorTickMark val="none"/>
        <c:tickLblPos val="nextTo"/>
        <c:crossAx val="-403799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>
                <a:effectLst/>
              </a:rPr>
              <a:t># Applicants and Openings Across High Demand Countries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134522630180896"/>
          <c:y val="0.2009611509237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6229704469645697E-2"/>
          <c:y val="0.298099199785542"/>
          <c:w val="0.87752996301082598"/>
          <c:h val="0.51369170009038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'cluster 4'!$B$4</c:f>
              <c:strCache>
                <c:ptCount val="1"/>
                <c:pt idx="0">
                  <c:v># Applications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'cluster 4'!$A$5:$A$24</c:f>
              <c:strCache>
                <c:ptCount val="20"/>
                <c:pt idx="0">
                  <c:v>Poland</c:v>
                </c:pt>
                <c:pt idx="1">
                  <c:v>Turkey</c:v>
                </c:pt>
                <c:pt idx="2">
                  <c:v>Romania</c:v>
                </c:pt>
                <c:pt idx="3">
                  <c:v>Russia</c:v>
                </c:pt>
                <c:pt idx="4">
                  <c:v>China, Mainland</c:v>
                </c:pt>
                <c:pt idx="5">
                  <c:v>Indonesia</c:v>
                </c:pt>
                <c:pt idx="6">
                  <c:v>Malaysia</c:v>
                </c:pt>
                <c:pt idx="7">
                  <c:v>Sri Lanka</c:v>
                </c:pt>
                <c:pt idx="8">
                  <c:v>Morocco</c:v>
                </c:pt>
                <c:pt idx="9">
                  <c:v>Colombia</c:v>
                </c:pt>
                <c:pt idx="10">
                  <c:v>Brazil</c:v>
                </c:pt>
                <c:pt idx="11">
                  <c:v>Egypt</c:v>
                </c:pt>
                <c:pt idx="12">
                  <c:v>Vietnam</c:v>
                </c:pt>
                <c:pt idx="13">
                  <c:v>Mexico</c:v>
                </c:pt>
                <c:pt idx="14">
                  <c:v>Peru</c:v>
                </c:pt>
                <c:pt idx="15">
                  <c:v>India</c:v>
                </c:pt>
                <c:pt idx="16">
                  <c:v>Argentina</c:v>
                </c:pt>
                <c:pt idx="17">
                  <c:v>Nepal</c:v>
                </c:pt>
                <c:pt idx="18">
                  <c:v>Bahrain</c:v>
                </c:pt>
                <c:pt idx="19">
                  <c:v>Tanzania</c:v>
                </c:pt>
              </c:strCache>
            </c:strRef>
          </c:cat>
          <c:val>
            <c:numRef>
              <c:f>'cluster 4'!$B$5:$B$24</c:f>
              <c:numCache>
                <c:formatCode>General</c:formatCode>
                <c:ptCount val="20"/>
                <c:pt idx="0">
                  <c:v>76739</c:v>
                </c:pt>
                <c:pt idx="1">
                  <c:v>68534</c:v>
                </c:pt>
                <c:pt idx="2">
                  <c:v>29540</c:v>
                </c:pt>
                <c:pt idx="3">
                  <c:v>29120</c:v>
                </c:pt>
                <c:pt idx="4">
                  <c:v>19593</c:v>
                </c:pt>
                <c:pt idx="5">
                  <c:v>17260</c:v>
                </c:pt>
                <c:pt idx="6">
                  <c:v>13175</c:v>
                </c:pt>
                <c:pt idx="7">
                  <c:v>8928</c:v>
                </c:pt>
                <c:pt idx="8">
                  <c:v>7952</c:v>
                </c:pt>
                <c:pt idx="9">
                  <c:v>6348</c:v>
                </c:pt>
                <c:pt idx="10">
                  <c:v>5113</c:v>
                </c:pt>
                <c:pt idx="11">
                  <c:v>4654</c:v>
                </c:pt>
                <c:pt idx="12">
                  <c:v>3297</c:v>
                </c:pt>
                <c:pt idx="13">
                  <c:v>2568</c:v>
                </c:pt>
                <c:pt idx="14">
                  <c:v>2488</c:v>
                </c:pt>
                <c:pt idx="15">
                  <c:v>2423</c:v>
                </c:pt>
                <c:pt idx="16">
                  <c:v>2142</c:v>
                </c:pt>
                <c:pt idx="17">
                  <c:v>938</c:v>
                </c:pt>
                <c:pt idx="18">
                  <c:v>727</c:v>
                </c:pt>
                <c:pt idx="19">
                  <c:v>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9F-C940-97E9-85A2B346407A}"/>
            </c:ext>
          </c:extLst>
        </c:ser>
        <c:ser>
          <c:idx val="1"/>
          <c:order val="1"/>
          <c:tx>
            <c:strRef>
              <c:f>'cluster 4'!$C$4</c:f>
              <c:strCache>
                <c:ptCount val="1"/>
                <c:pt idx="0">
                  <c:v># Openings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'cluster 4'!$A$5:$A$24</c:f>
              <c:strCache>
                <c:ptCount val="20"/>
                <c:pt idx="0">
                  <c:v>Poland</c:v>
                </c:pt>
                <c:pt idx="1">
                  <c:v>Turkey</c:v>
                </c:pt>
                <c:pt idx="2">
                  <c:v>Romania</c:v>
                </c:pt>
                <c:pt idx="3">
                  <c:v>Russia</c:v>
                </c:pt>
                <c:pt idx="4">
                  <c:v>China, Mainland</c:v>
                </c:pt>
                <c:pt idx="5">
                  <c:v>Indonesia</c:v>
                </c:pt>
                <c:pt idx="6">
                  <c:v>Malaysia</c:v>
                </c:pt>
                <c:pt idx="7">
                  <c:v>Sri Lanka</c:v>
                </c:pt>
                <c:pt idx="8">
                  <c:v>Morocco</c:v>
                </c:pt>
                <c:pt idx="9">
                  <c:v>Colombia</c:v>
                </c:pt>
                <c:pt idx="10">
                  <c:v>Brazil</c:v>
                </c:pt>
                <c:pt idx="11">
                  <c:v>Egypt</c:v>
                </c:pt>
                <c:pt idx="12">
                  <c:v>Vietnam</c:v>
                </c:pt>
                <c:pt idx="13">
                  <c:v>Mexico</c:v>
                </c:pt>
                <c:pt idx="14">
                  <c:v>Peru</c:v>
                </c:pt>
                <c:pt idx="15">
                  <c:v>India</c:v>
                </c:pt>
                <c:pt idx="16">
                  <c:v>Argentina</c:v>
                </c:pt>
                <c:pt idx="17">
                  <c:v>Nepal</c:v>
                </c:pt>
                <c:pt idx="18">
                  <c:v>Bahrain</c:v>
                </c:pt>
                <c:pt idx="19">
                  <c:v>Tanzania</c:v>
                </c:pt>
              </c:strCache>
            </c:strRef>
          </c:cat>
          <c:val>
            <c:numRef>
              <c:f>'cluster 4'!$C$5:$C$24</c:f>
              <c:numCache>
                <c:formatCode>General</c:formatCode>
                <c:ptCount val="20"/>
                <c:pt idx="0">
                  <c:v>4063</c:v>
                </c:pt>
                <c:pt idx="1">
                  <c:v>5969</c:v>
                </c:pt>
                <c:pt idx="2">
                  <c:v>3770</c:v>
                </c:pt>
                <c:pt idx="3">
                  <c:v>2858</c:v>
                </c:pt>
                <c:pt idx="4">
                  <c:v>3388</c:v>
                </c:pt>
                <c:pt idx="5">
                  <c:v>2686</c:v>
                </c:pt>
                <c:pt idx="6">
                  <c:v>1089</c:v>
                </c:pt>
                <c:pt idx="7">
                  <c:v>1781</c:v>
                </c:pt>
                <c:pt idx="8">
                  <c:v>1131</c:v>
                </c:pt>
                <c:pt idx="9">
                  <c:v>1524</c:v>
                </c:pt>
                <c:pt idx="10">
                  <c:v>571</c:v>
                </c:pt>
                <c:pt idx="11">
                  <c:v>1403</c:v>
                </c:pt>
                <c:pt idx="12">
                  <c:v>490</c:v>
                </c:pt>
                <c:pt idx="13">
                  <c:v>661</c:v>
                </c:pt>
                <c:pt idx="14">
                  <c:v>562</c:v>
                </c:pt>
                <c:pt idx="15">
                  <c:v>528</c:v>
                </c:pt>
                <c:pt idx="16">
                  <c:v>63</c:v>
                </c:pt>
                <c:pt idx="17">
                  <c:v>141</c:v>
                </c:pt>
                <c:pt idx="18">
                  <c:v>6</c:v>
                </c:pt>
                <c:pt idx="19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9F-C940-97E9-85A2B34640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80019088"/>
        <c:axId val="-383800640"/>
      </c:barChart>
      <c:catAx>
        <c:axId val="-38001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3800640"/>
        <c:crosses val="autoZero"/>
        <c:auto val="1"/>
        <c:lblAlgn val="ctr"/>
        <c:lblOffset val="100"/>
        <c:noMultiLvlLbl val="0"/>
      </c:catAx>
      <c:valAx>
        <c:axId val="-38380064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0019088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2.6240332519528099E-2"/>
                <c:y val="0.47824355858543399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948674481761403"/>
          <c:y val="0.351947992110483"/>
          <c:w val="0.38087183067722102"/>
          <c:h val="0.100111510634000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>
                <a:effectLst/>
              </a:rPr>
              <a:t># Applicants and Openings Across Low Demand Countries</a:t>
            </a:r>
            <a:endParaRPr lang="en-US" sz="1800">
              <a:effectLst/>
            </a:endParaRPr>
          </a:p>
        </c:rich>
      </c:tx>
      <c:layout>
        <c:manualLayout>
          <c:xMode val="edge"/>
          <c:yMode val="edge"/>
          <c:x val="0.20402016838113499"/>
          <c:y val="0.1638811788228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63328363236001"/>
          <c:y val="0.19950694770622801"/>
          <c:w val="0.803234480701425"/>
          <c:h val="0.52506817255425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'cluster 3 &amp; 5'!$B$4</c:f>
              <c:strCache>
                <c:ptCount val="1"/>
                <c:pt idx="0">
                  <c:v># Applications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'cluster 3 &amp; 5'!$A$5:$A$24</c:f>
              <c:strCache>
                <c:ptCount val="20"/>
                <c:pt idx="0">
                  <c:v>Egypt</c:v>
                </c:pt>
                <c:pt idx="1">
                  <c:v>India</c:v>
                </c:pt>
                <c:pt idx="2">
                  <c:v>Vietnam</c:v>
                </c:pt>
                <c:pt idx="3">
                  <c:v>Brazil</c:v>
                </c:pt>
                <c:pt idx="4">
                  <c:v>Bahrain</c:v>
                </c:pt>
                <c:pt idx="5">
                  <c:v>China, Mainland</c:v>
                </c:pt>
                <c:pt idx="6">
                  <c:v>Colombia</c:v>
                </c:pt>
                <c:pt idx="7">
                  <c:v>Peru</c:v>
                </c:pt>
                <c:pt idx="8">
                  <c:v>Sri Lanka</c:v>
                </c:pt>
                <c:pt idx="9">
                  <c:v>Turkey</c:v>
                </c:pt>
                <c:pt idx="10">
                  <c:v>Indonesia</c:v>
                </c:pt>
                <c:pt idx="11">
                  <c:v>Malaysia</c:v>
                </c:pt>
                <c:pt idx="12">
                  <c:v>Mexico</c:v>
                </c:pt>
                <c:pt idx="13">
                  <c:v>Argentina</c:v>
                </c:pt>
                <c:pt idx="14">
                  <c:v>Morocco</c:v>
                </c:pt>
                <c:pt idx="15">
                  <c:v>Nepal</c:v>
                </c:pt>
                <c:pt idx="16">
                  <c:v>Poland</c:v>
                </c:pt>
                <c:pt idx="17">
                  <c:v>Russia</c:v>
                </c:pt>
                <c:pt idx="18">
                  <c:v>Romania</c:v>
                </c:pt>
                <c:pt idx="19">
                  <c:v>Tanzania</c:v>
                </c:pt>
              </c:strCache>
            </c:strRef>
          </c:cat>
          <c:val>
            <c:numRef>
              <c:f>'cluster 3 &amp; 5'!$B$5:$B$24</c:f>
              <c:numCache>
                <c:formatCode>General</c:formatCode>
                <c:ptCount val="20"/>
                <c:pt idx="0">
                  <c:v>72800</c:v>
                </c:pt>
                <c:pt idx="1">
                  <c:v>46566</c:v>
                </c:pt>
                <c:pt idx="2">
                  <c:v>18188</c:v>
                </c:pt>
                <c:pt idx="3">
                  <c:v>73962</c:v>
                </c:pt>
                <c:pt idx="4">
                  <c:v>6571</c:v>
                </c:pt>
                <c:pt idx="5">
                  <c:v>30709</c:v>
                </c:pt>
                <c:pt idx="6">
                  <c:v>32685</c:v>
                </c:pt>
                <c:pt idx="7">
                  <c:v>28930</c:v>
                </c:pt>
                <c:pt idx="8">
                  <c:v>21530</c:v>
                </c:pt>
                <c:pt idx="9">
                  <c:v>29999</c:v>
                </c:pt>
                <c:pt idx="10">
                  <c:v>22520</c:v>
                </c:pt>
                <c:pt idx="11">
                  <c:v>30719</c:v>
                </c:pt>
                <c:pt idx="12">
                  <c:v>21009</c:v>
                </c:pt>
                <c:pt idx="13">
                  <c:v>29532</c:v>
                </c:pt>
                <c:pt idx="14">
                  <c:v>20421</c:v>
                </c:pt>
                <c:pt idx="15">
                  <c:v>3629</c:v>
                </c:pt>
                <c:pt idx="16">
                  <c:v>35787</c:v>
                </c:pt>
                <c:pt idx="17">
                  <c:v>20581</c:v>
                </c:pt>
                <c:pt idx="18">
                  <c:v>19264</c:v>
                </c:pt>
                <c:pt idx="19">
                  <c:v>2092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D7-BB49-A5BD-CCED97339457}"/>
            </c:ext>
          </c:extLst>
        </c:ser>
        <c:ser>
          <c:idx val="1"/>
          <c:order val="1"/>
          <c:tx>
            <c:strRef>
              <c:f>'cluster 3 &amp; 5'!$C$4</c:f>
              <c:strCache>
                <c:ptCount val="1"/>
                <c:pt idx="0">
                  <c:v># Openings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'cluster 3 &amp; 5'!$A$5:$A$24</c:f>
              <c:strCache>
                <c:ptCount val="20"/>
                <c:pt idx="0">
                  <c:v>Egypt</c:v>
                </c:pt>
                <c:pt idx="1">
                  <c:v>India</c:v>
                </c:pt>
                <c:pt idx="2">
                  <c:v>Vietnam</c:v>
                </c:pt>
                <c:pt idx="3">
                  <c:v>Brazil</c:v>
                </c:pt>
                <c:pt idx="4">
                  <c:v>Bahrain</c:v>
                </c:pt>
                <c:pt idx="5">
                  <c:v>China, Mainland</c:v>
                </c:pt>
                <c:pt idx="6">
                  <c:v>Colombia</c:v>
                </c:pt>
                <c:pt idx="7">
                  <c:v>Peru</c:v>
                </c:pt>
                <c:pt idx="8">
                  <c:v>Sri Lanka</c:v>
                </c:pt>
                <c:pt idx="9">
                  <c:v>Turkey</c:v>
                </c:pt>
                <c:pt idx="10">
                  <c:v>Indonesia</c:v>
                </c:pt>
                <c:pt idx="11">
                  <c:v>Malaysia</c:v>
                </c:pt>
                <c:pt idx="12">
                  <c:v>Mexico</c:v>
                </c:pt>
                <c:pt idx="13">
                  <c:v>Argentina</c:v>
                </c:pt>
                <c:pt idx="14">
                  <c:v>Morocco</c:v>
                </c:pt>
                <c:pt idx="15">
                  <c:v>Nepal</c:v>
                </c:pt>
                <c:pt idx="16">
                  <c:v>Poland</c:v>
                </c:pt>
                <c:pt idx="17">
                  <c:v>Russia</c:v>
                </c:pt>
                <c:pt idx="18">
                  <c:v>Romania</c:v>
                </c:pt>
                <c:pt idx="19">
                  <c:v>Tanzania</c:v>
                </c:pt>
              </c:strCache>
            </c:strRef>
          </c:cat>
          <c:val>
            <c:numRef>
              <c:f>'cluster 3 &amp; 5'!$C$5:$C$24</c:f>
              <c:numCache>
                <c:formatCode>General</c:formatCode>
                <c:ptCount val="20"/>
                <c:pt idx="0">
                  <c:v>1162246</c:v>
                </c:pt>
                <c:pt idx="1">
                  <c:v>744307</c:v>
                </c:pt>
                <c:pt idx="2">
                  <c:v>79020</c:v>
                </c:pt>
                <c:pt idx="3">
                  <c:v>60607</c:v>
                </c:pt>
                <c:pt idx="4">
                  <c:v>38021</c:v>
                </c:pt>
                <c:pt idx="5">
                  <c:v>26710</c:v>
                </c:pt>
                <c:pt idx="6">
                  <c:v>22691</c:v>
                </c:pt>
                <c:pt idx="7">
                  <c:v>17409</c:v>
                </c:pt>
                <c:pt idx="8">
                  <c:v>16702</c:v>
                </c:pt>
                <c:pt idx="9">
                  <c:v>12169</c:v>
                </c:pt>
                <c:pt idx="10">
                  <c:v>11553</c:v>
                </c:pt>
                <c:pt idx="11">
                  <c:v>11218</c:v>
                </c:pt>
                <c:pt idx="12">
                  <c:v>10947</c:v>
                </c:pt>
                <c:pt idx="13">
                  <c:v>10608</c:v>
                </c:pt>
                <c:pt idx="14">
                  <c:v>10264</c:v>
                </c:pt>
                <c:pt idx="15">
                  <c:v>9596</c:v>
                </c:pt>
                <c:pt idx="16">
                  <c:v>8641</c:v>
                </c:pt>
                <c:pt idx="17">
                  <c:v>7535</c:v>
                </c:pt>
                <c:pt idx="18">
                  <c:v>7475</c:v>
                </c:pt>
                <c:pt idx="19">
                  <c:v>6688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D7-BB49-A5BD-CCED97339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72642208"/>
        <c:axId val="-383139664"/>
      </c:barChart>
      <c:catAx>
        <c:axId val="-57264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3139664"/>
        <c:crosses val="autoZero"/>
        <c:auto val="1"/>
        <c:lblAlgn val="ctr"/>
        <c:lblOffset val="100"/>
        <c:noMultiLvlLbl val="0"/>
      </c:catAx>
      <c:valAx>
        <c:axId val="-38313966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72642208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8.2843118044397396E-2"/>
                <c:y val="0.33551728071980302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5022125842390601"/>
          <c:y val="0.30278652881815699"/>
          <c:w val="0.37950250401914198"/>
          <c:h val="0.1169515458420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800" b="1" i="0" baseline="0">
                <a:effectLst/>
              </a:rPr>
              <a:t>Country Similarity List</a:t>
            </a:r>
            <a:endParaRPr lang="en-CA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066870782390199"/>
          <c:y val="9.8371824530820301E-2"/>
          <c:w val="0.85131725980767903"/>
          <c:h val="0.75569995215906804"/>
        </c:manualLayout>
      </c:layout>
      <c:barChart>
        <c:barDir val="bar"/>
        <c:grouping val="clustered"/>
        <c:varyColors val="0"/>
        <c:ser>
          <c:idx val="0"/>
          <c:order val="0"/>
          <c:tx>
            <c:v>ABO</c:v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53-4C67-8B0F-0DF46B6E93F6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253-4C67-8B0F-0DF46B6E93F6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253-4C67-8B0F-0DF46B6E93F6}"/>
              </c:ext>
            </c:extLst>
          </c:dPt>
          <c:dPt>
            <c:idx val="7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253-4C67-8B0F-0DF46B6E93F6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253-4C67-8B0F-0DF46B6E93F6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253-4C67-8B0F-0DF46B6E93F6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253-4C67-8B0F-0DF46B6E93F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Sheet2!$A$2:$A$16</c:f>
              <c:strCache>
                <c:ptCount val="15"/>
                <c:pt idx="0">
                  <c:v>Indonesia</c:v>
                </c:pt>
                <c:pt idx="1">
                  <c:v>Sweden</c:v>
                </c:pt>
                <c:pt idx="2">
                  <c:v>Jordan</c:v>
                </c:pt>
                <c:pt idx="3">
                  <c:v>Malta</c:v>
                </c:pt>
                <c:pt idx="4">
                  <c:v>Armenia</c:v>
                </c:pt>
                <c:pt idx="5">
                  <c:v>Romania</c:v>
                </c:pt>
                <c:pt idx="6">
                  <c:v>Chile</c:v>
                </c:pt>
                <c:pt idx="7">
                  <c:v>Taiwan</c:v>
                </c:pt>
                <c:pt idx="8">
                  <c:v>Lebanon</c:v>
                </c:pt>
                <c:pt idx="9">
                  <c:v>Malaysia</c:v>
                </c:pt>
                <c:pt idx="10">
                  <c:v>Turkey</c:v>
                </c:pt>
                <c:pt idx="11">
                  <c:v>Mauritius</c:v>
                </c:pt>
                <c:pt idx="12">
                  <c:v>Kyrgyzstan</c:v>
                </c:pt>
                <c:pt idx="13">
                  <c:v>Belarus</c:v>
                </c:pt>
                <c:pt idx="14">
                  <c:v>Ukraine</c:v>
                </c:pt>
              </c:strCache>
            </c:strRef>
          </c:cat>
          <c:val>
            <c:numRef>
              <c:f>Sheet2!$B$2:$B$16</c:f>
              <c:numCache>
                <c:formatCode>General</c:formatCode>
                <c:ptCount val="15"/>
                <c:pt idx="0">
                  <c:v>6.22</c:v>
                </c:pt>
                <c:pt idx="1">
                  <c:v>6.8199999999999976</c:v>
                </c:pt>
                <c:pt idx="2">
                  <c:v>7.08</c:v>
                </c:pt>
                <c:pt idx="3">
                  <c:v>7.1099999999999994</c:v>
                </c:pt>
                <c:pt idx="4">
                  <c:v>7.44</c:v>
                </c:pt>
                <c:pt idx="5">
                  <c:v>7.58</c:v>
                </c:pt>
                <c:pt idx="6">
                  <c:v>7.67</c:v>
                </c:pt>
                <c:pt idx="7">
                  <c:v>7.68</c:v>
                </c:pt>
                <c:pt idx="8">
                  <c:v>8.1</c:v>
                </c:pt>
                <c:pt idx="9">
                  <c:v>8.1300000000000008</c:v>
                </c:pt>
                <c:pt idx="10">
                  <c:v>8.17</c:v>
                </c:pt>
                <c:pt idx="11">
                  <c:v>8.27</c:v>
                </c:pt>
                <c:pt idx="12">
                  <c:v>8.7200000000000006</c:v>
                </c:pt>
                <c:pt idx="13">
                  <c:v>8.75</c:v>
                </c:pt>
                <c:pt idx="14">
                  <c:v>9.2800000000000011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253-4C67-8B0F-0DF46B6E93F6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Associate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Sheet2!$C$2:$C$16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253-4C67-8B0F-0DF46B6E93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712336608"/>
        <c:axId val="-712343072"/>
      </c:barChart>
      <c:catAx>
        <c:axId val="-712336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2343072"/>
        <c:crosses val="autoZero"/>
        <c:auto val="1"/>
        <c:lblAlgn val="ctr"/>
        <c:lblOffset val="100"/>
        <c:noMultiLvlLbl val="0"/>
      </c:catAx>
      <c:valAx>
        <c:axId val="-712343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1200" b="1"/>
                  <a:t>Application By Opening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233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27.emf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27.emf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0C8324-01E7-41F1-8A1B-7E2A7A76F2F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A34F8CF-3191-43A8-BBD5-E4BA259BBB4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cap="none" dirty="0"/>
        </a:p>
      </dgm:t>
    </dgm:pt>
    <dgm:pt modelId="{01B4BC84-58DB-4C75-8021-C151B73A87A0}" type="sibTrans" cxnId="{390C72B2-CC9A-453E-AE92-BED1B3CFA1C5}">
      <dgm:prSet/>
      <dgm:spPr/>
      <dgm:t>
        <a:bodyPr/>
        <a:lstStyle/>
        <a:p>
          <a:endParaRPr lang="en-US"/>
        </a:p>
      </dgm:t>
    </dgm:pt>
    <dgm:pt modelId="{A88B9861-72B9-4874-B3EB-436ADB428BD9}" type="parTrans" cxnId="{390C72B2-CC9A-453E-AE92-BED1B3CFA1C5}">
      <dgm:prSet/>
      <dgm:spPr/>
      <dgm:t>
        <a:bodyPr/>
        <a:lstStyle/>
        <a:p>
          <a:endParaRPr lang="en-US"/>
        </a:p>
      </dgm:t>
    </dgm:pt>
    <dgm:pt modelId="{6A384ADB-3B84-4796-84E3-0C09F211CA18}" type="pres">
      <dgm:prSet presAssocID="{680C8324-01E7-41F1-8A1B-7E2A7A76F2F8}" presName="root" presStyleCnt="0">
        <dgm:presLayoutVars>
          <dgm:dir/>
          <dgm:resizeHandles val="exact"/>
        </dgm:presLayoutVars>
      </dgm:prSet>
      <dgm:spPr/>
    </dgm:pt>
    <dgm:pt modelId="{067B4091-D76E-4E8E-B5FC-A5ED447027ED}" type="pres">
      <dgm:prSet presAssocID="{CA34F8CF-3191-43A8-BBD5-E4BA259BBB44}" presName="compNode" presStyleCnt="0"/>
      <dgm:spPr/>
    </dgm:pt>
    <dgm:pt modelId="{2D87DF61-05FB-46FD-BFE5-9654DC8530AB}" type="pres">
      <dgm:prSet presAssocID="{CA34F8CF-3191-43A8-BBD5-E4BA259BBB44}" presName="iconBgRect" presStyleLbl="bgShp" presStyleIdx="0" presStyleCnt="1"/>
      <dgm:spPr/>
    </dgm:pt>
    <dgm:pt modelId="{A69D5AFC-B41E-474E-8ACA-4E47C21E7231}" type="pres">
      <dgm:prSet presAssocID="{CA34F8CF-3191-43A8-BBD5-E4BA259BBB44}" presName="iconRect" presStyleLbl="node1" presStyleIdx="0" presStyleCnt="1" custScaleX="109664" custScaleY="11105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8917D6BD-C018-48D8-9C76-DC52E6F1DA1C}" type="pres">
      <dgm:prSet presAssocID="{CA34F8CF-3191-43A8-BBD5-E4BA259BBB44}" presName="spaceRect" presStyleCnt="0"/>
      <dgm:spPr/>
    </dgm:pt>
    <dgm:pt modelId="{D5C7D80D-8AA5-4852-8BFE-C900D6816E12}" type="pres">
      <dgm:prSet presAssocID="{CA34F8CF-3191-43A8-BBD5-E4BA259BBB44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9E9AA163-D44B-1049-943B-265893ED5E53}" type="presOf" srcId="{680C8324-01E7-41F1-8A1B-7E2A7A76F2F8}" destId="{6A384ADB-3B84-4796-84E3-0C09F211CA18}" srcOrd="0" destOrd="0" presId="urn:microsoft.com/office/officeart/2018/5/layout/IconCircleLabelList"/>
    <dgm:cxn modelId="{31505595-BE5C-DB4A-895F-7D469454A604}" type="presOf" srcId="{CA34F8CF-3191-43A8-BBD5-E4BA259BBB44}" destId="{D5C7D80D-8AA5-4852-8BFE-C900D6816E12}" srcOrd="0" destOrd="0" presId="urn:microsoft.com/office/officeart/2018/5/layout/IconCircleLabelList"/>
    <dgm:cxn modelId="{390C72B2-CC9A-453E-AE92-BED1B3CFA1C5}" srcId="{680C8324-01E7-41F1-8A1B-7E2A7A76F2F8}" destId="{CA34F8CF-3191-43A8-BBD5-E4BA259BBB44}" srcOrd="0" destOrd="0" parTransId="{A88B9861-72B9-4874-B3EB-436ADB428BD9}" sibTransId="{01B4BC84-58DB-4C75-8021-C151B73A87A0}"/>
    <dgm:cxn modelId="{4A44F397-8067-C245-B749-3C5899483B2B}" type="presParOf" srcId="{6A384ADB-3B84-4796-84E3-0C09F211CA18}" destId="{067B4091-D76E-4E8E-B5FC-A5ED447027ED}" srcOrd="0" destOrd="0" presId="urn:microsoft.com/office/officeart/2018/5/layout/IconCircleLabelList"/>
    <dgm:cxn modelId="{07CA60D8-5A42-9A4B-ADF7-12AE41EDC7CE}" type="presParOf" srcId="{067B4091-D76E-4E8E-B5FC-A5ED447027ED}" destId="{2D87DF61-05FB-46FD-BFE5-9654DC8530AB}" srcOrd="0" destOrd="0" presId="urn:microsoft.com/office/officeart/2018/5/layout/IconCircleLabelList"/>
    <dgm:cxn modelId="{93B5517E-29C7-6346-BDFF-00F264D6C827}" type="presParOf" srcId="{067B4091-D76E-4E8E-B5FC-A5ED447027ED}" destId="{A69D5AFC-B41E-474E-8ACA-4E47C21E7231}" srcOrd="1" destOrd="0" presId="urn:microsoft.com/office/officeart/2018/5/layout/IconCircleLabelList"/>
    <dgm:cxn modelId="{72B79F63-B3E7-8B40-B315-90132936886C}" type="presParOf" srcId="{067B4091-D76E-4E8E-B5FC-A5ED447027ED}" destId="{8917D6BD-C018-48D8-9C76-DC52E6F1DA1C}" srcOrd="2" destOrd="0" presId="urn:microsoft.com/office/officeart/2018/5/layout/IconCircleLabelList"/>
    <dgm:cxn modelId="{A5346E32-9320-364B-8A89-F2A5F9985027}" type="presParOf" srcId="{067B4091-D76E-4E8E-B5FC-A5ED447027ED}" destId="{D5C7D80D-8AA5-4852-8BFE-C900D6816E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907555-074B-40E6-982B-23B50FB8717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B6328F1-CB35-492F-A684-118021A89398}" type="pres">
      <dgm:prSet presAssocID="{0A907555-074B-40E6-982B-23B50FB8717C}" presName="root" presStyleCnt="0">
        <dgm:presLayoutVars>
          <dgm:dir/>
          <dgm:resizeHandles val="exact"/>
        </dgm:presLayoutVars>
      </dgm:prSet>
      <dgm:spPr/>
    </dgm:pt>
  </dgm:ptLst>
  <dgm:cxnLst>
    <dgm:cxn modelId="{5669FDC5-154A-B84D-A00A-3F121371E24C}" type="presOf" srcId="{0A907555-074B-40E6-982B-23B50FB8717C}" destId="{7B6328F1-CB35-492F-A684-118021A89398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551C50-1C99-4DDB-B82D-5F9EB59AA8F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CC5F45D-A406-45C4-84B6-1B837D5BE4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Simple technique used for tuning contribution of parameters </a:t>
          </a:r>
        </a:p>
      </dgm:t>
    </dgm:pt>
    <dgm:pt modelId="{E6515D1D-69FE-470E-AB66-2B0F4E24C24F}" type="parTrans" cxnId="{C49D22CB-1830-4827-AFE2-AC28556F6823}">
      <dgm:prSet/>
      <dgm:spPr/>
      <dgm:t>
        <a:bodyPr/>
        <a:lstStyle/>
        <a:p>
          <a:endParaRPr lang="en-US"/>
        </a:p>
      </dgm:t>
    </dgm:pt>
    <dgm:pt modelId="{FC0DB952-EC7B-4515-993F-301A3C8B9250}" type="sibTrans" cxnId="{C49D22CB-1830-4827-AFE2-AC28556F68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5E97A5-E286-488E-A898-247992CAA5A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Country, Skill &amp; Background parameters used for ranking</a:t>
          </a:r>
        </a:p>
      </dgm:t>
    </dgm:pt>
    <dgm:pt modelId="{8F13B7B7-B213-4044-874F-85CA85D24ED1}" type="parTrans" cxnId="{FF78F81A-C7F4-42A0-A499-0D2059494414}">
      <dgm:prSet/>
      <dgm:spPr/>
      <dgm:t>
        <a:bodyPr/>
        <a:lstStyle/>
        <a:p>
          <a:endParaRPr lang="en-US"/>
        </a:p>
      </dgm:t>
    </dgm:pt>
    <dgm:pt modelId="{3A544D71-3024-49BC-827B-748EEF326C08}" type="sibTrans" cxnId="{FF78F81A-C7F4-42A0-A499-0D20594944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B7E945-8444-4DD1-85EF-B517A060C9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Multiplied with popularity factor for final rating </a:t>
          </a:r>
        </a:p>
      </dgm:t>
    </dgm:pt>
    <dgm:pt modelId="{9AA7A4DD-D484-43D2-8BFE-660804F2C69F}" type="parTrans" cxnId="{E81A97E9-C510-42AF-A9DA-8E5F6B95FE4A}">
      <dgm:prSet/>
      <dgm:spPr/>
      <dgm:t>
        <a:bodyPr/>
        <a:lstStyle/>
        <a:p>
          <a:endParaRPr lang="en-US"/>
        </a:p>
      </dgm:t>
    </dgm:pt>
    <dgm:pt modelId="{53C56D86-F31D-45BA-AAE9-EAE9919382F2}" type="sibTrans" cxnId="{E81A97E9-C510-42AF-A9DA-8E5F6B95FE4A}">
      <dgm:prSet/>
      <dgm:spPr/>
      <dgm:t>
        <a:bodyPr/>
        <a:lstStyle/>
        <a:p>
          <a:endParaRPr lang="en-US"/>
        </a:p>
      </dgm:t>
    </dgm:pt>
    <dgm:pt modelId="{8149D42C-107E-4F10-8938-C7C906916B72}" type="pres">
      <dgm:prSet presAssocID="{20551C50-1C99-4DDB-B82D-5F9EB59AA8FD}" presName="root" presStyleCnt="0">
        <dgm:presLayoutVars>
          <dgm:dir/>
          <dgm:resizeHandles val="exact"/>
        </dgm:presLayoutVars>
      </dgm:prSet>
      <dgm:spPr/>
    </dgm:pt>
    <dgm:pt modelId="{7D48EC30-9CD7-4150-8A34-A7A076870B37}" type="pres">
      <dgm:prSet presAssocID="{7CC5F45D-A406-45C4-84B6-1B837D5BE438}" presName="compNode" presStyleCnt="0"/>
      <dgm:spPr/>
    </dgm:pt>
    <dgm:pt modelId="{047A7D28-0540-4513-A87B-0EFC3D063BC5}" type="pres">
      <dgm:prSet presAssocID="{7CC5F45D-A406-45C4-84B6-1B837D5BE43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89C824F-0DDD-43BA-B2F2-A5B7A478EE5C}" type="pres">
      <dgm:prSet presAssocID="{7CC5F45D-A406-45C4-84B6-1B837D5BE4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4F27FC6-D7D5-4783-A9F0-AE3F349BE25B}" type="pres">
      <dgm:prSet presAssocID="{7CC5F45D-A406-45C4-84B6-1B837D5BE438}" presName="spaceRect" presStyleCnt="0"/>
      <dgm:spPr/>
    </dgm:pt>
    <dgm:pt modelId="{A4E9831F-1B97-4F10-ACE9-03BA5B510AFA}" type="pres">
      <dgm:prSet presAssocID="{7CC5F45D-A406-45C4-84B6-1B837D5BE438}" presName="textRect" presStyleLbl="revTx" presStyleIdx="0" presStyleCnt="3" custLinFactNeighborX="-241" custLinFactNeighborY="-13138">
        <dgm:presLayoutVars>
          <dgm:chMax val="1"/>
          <dgm:chPref val="1"/>
        </dgm:presLayoutVars>
      </dgm:prSet>
      <dgm:spPr/>
    </dgm:pt>
    <dgm:pt modelId="{F6880449-77CE-44FA-A055-76293F422977}" type="pres">
      <dgm:prSet presAssocID="{FC0DB952-EC7B-4515-993F-301A3C8B9250}" presName="sibTrans" presStyleCnt="0"/>
      <dgm:spPr/>
    </dgm:pt>
    <dgm:pt modelId="{A44D09D3-DC20-4732-A3EF-62B47CA41C0E}" type="pres">
      <dgm:prSet presAssocID="{A85E97A5-E286-488E-A898-247992CAA5A3}" presName="compNode" presStyleCnt="0"/>
      <dgm:spPr/>
    </dgm:pt>
    <dgm:pt modelId="{F189C2F0-2472-4595-930A-A2CEE444838F}" type="pres">
      <dgm:prSet presAssocID="{A85E97A5-E286-488E-A898-247992CAA5A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565FE4A-C490-423A-B2E3-1723676C2F90}" type="pres">
      <dgm:prSet presAssocID="{A85E97A5-E286-488E-A898-247992CAA5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73D6A008-18FB-4F0D-8D6A-7FEF52DA53F3}" type="pres">
      <dgm:prSet presAssocID="{A85E97A5-E286-488E-A898-247992CAA5A3}" presName="spaceRect" presStyleCnt="0"/>
      <dgm:spPr/>
    </dgm:pt>
    <dgm:pt modelId="{B755B3B8-18D6-466C-BCAE-BA964F01A9C4}" type="pres">
      <dgm:prSet presAssocID="{A85E97A5-E286-488E-A898-247992CAA5A3}" presName="textRect" presStyleLbl="revTx" presStyleIdx="1" presStyleCnt="3" custLinFactNeighborY="-15328">
        <dgm:presLayoutVars>
          <dgm:chMax val="1"/>
          <dgm:chPref val="1"/>
        </dgm:presLayoutVars>
      </dgm:prSet>
      <dgm:spPr/>
    </dgm:pt>
    <dgm:pt modelId="{9D737008-1E40-4FB8-B015-D96DBCC77F69}" type="pres">
      <dgm:prSet presAssocID="{3A544D71-3024-49BC-827B-748EEF326C08}" presName="sibTrans" presStyleCnt="0"/>
      <dgm:spPr/>
    </dgm:pt>
    <dgm:pt modelId="{30FCA7F8-75D3-4D48-B5FD-3A8103DE2264}" type="pres">
      <dgm:prSet presAssocID="{6DB7E945-8444-4DD1-85EF-B517A060C97D}" presName="compNode" presStyleCnt="0"/>
      <dgm:spPr/>
    </dgm:pt>
    <dgm:pt modelId="{476BD368-C66B-405C-88CC-A5334C8DAC4C}" type="pres">
      <dgm:prSet presAssocID="{6DB7E945-8444-4DD1-85EF-B517A060C97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15036F6-BC61-47EF-BD43-76E73A796CE2}" type="pres">
      <dgm:prSet presAssocID="{6DB7E945-8444-4DD1-85EF-B517A060C9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8CDF02D-9468-4D9F-A924-658A0ABF8EDD}" type="pres">
      <dgm:prSet presAssocID="{6DB7E945-8444-4DD1-85EF-B517A060C97D}" presName="spaceRect" presStyleCnt="0"/>
      <dgm:spPr/>
    </dgm:pt>
    <dgm:pt modelId="{0C26D76F-3588-4548-BD01-C8EE60DA3946}" type="pres">
      <dgm:prSet presAssocID="{6DB7E945-8444-4DD1-85EF-B517A060C97D}" presName="textRect" presStyleLbl="revTx" presStyleIdx="2" presStyleCnt="3" custLinFactNeighborX="241" custLinFactNeighborY="-17517">
        <dgm:presLayoutVars>
          <dgm:chMax val="1"/>
          <dgm:chPref val="1"/>
        </dgm:presLayoutVars>
      </dgm:prSet>
      <dgm:spPr/>
    </dgm:pt>
  </dgm:ptLst>
  <dgm:cxnLst>
    <dgm:cxn modelId="{2005BE0D-5AE6-F547-8408-E9753A22006F}" type="presOf" srcId="{7CC5F45D-A406-45C4-84B6-1B837D5BE438}" destId="{A4E9831F-1B97-4F10-ACE9-03BA5B510AFA}" srcOrd="0" destOrd="0" presId="urn:microsoft.com/office/officeart/2018/5/layout/IconLeafLabelList"/>
    <dgm:cxn modelId="{FF78F81A-C7F4-42A0-A499-0D2059494414}" srcId="{20551C50-1C99-4DDB-B82D-5F9EB59AA8FD}" destId="{A85E97A5-E286-488E-A898-247992CAA5A3}" srcOrd="1" destOrd="0" parTransId="{8F13B7B7-B213-4044-874F-85CA85D24ED1}" sibTransId="{3A544D71-3024-49BC-827B-748EEF326C08}"/>
    <dgm:cxn modelId="{852CC99E-E2B0-304A-9943-3454A14F134B}" type="presOf" srcId="{A85E97A5-E286-488E-A898-247992CAA5A3}" destId="{B755B3B8-18D6-466C-BCAE-BA964F01A9C4}" srcOrd="0" destOrd="0" presId="urn:microsoft.com/office/officeart/2018/5/layout/IconLeafLabelList"/>
    <dgm:cxn modelId="{80EBA0BA-0F76-E54C-A51C-58DE6DBC517E}" type="presOf" srcId="{20551C50-1C99-4DDB-B82D-5F9EB59AA8FD}" destId="{8149D42C-107E-4F10-8938-C7C906916B72}" srcOrd="0" destOrd="0" presId="urn:microsoft.com/office/officeart/2018/5/layout/IconLeafLabelList"/>
    <dgm:cxn modelId="{C49D22CB-1830-4827-AFE2-AC28556F6823}" srcId="{20551C50-1C99-4DDB-B82D-5F9EB59AA8FD}" destId="{7CC5F45D-A406-45C4-84B6-1B837D5BE438}" srcOrd="0" destOrd="0" parTransId="{E6515D1D-69FE-470E-AB66-2B0F4E24C24F}" sibTransId="{FC0DB952-EC7B-4515-993F-301A3C8B9250}"/>
    <dgm:cxn modelId="{E81A97E9-C510-42AF-A9DA-8E5F6B95FE4A}" srcId="{20551C50-1C99-4DDB-B82D-5F9EB59AA8FD}" destId="{6DB7E945-8444-4DD1-85EF-B517A060C97D}" srcOrd="2" destOrd="0" parTransId="{9AA7A4DD-D484-43D2-8BFE-660804F2C69F}" sibTransId="{53C56D86-F31D-45BA-AAE9-EAE9919382F2}"/>
    <dgm:cxn modelId="{484F46F4-31FC-EA4F-9BE8-4CC6512A79FD}" type="presOf" srcId="{6DB7E945-8444-4DD1-85EF-B517A060C97D}" destId="{0C26D76F-3588-4548-BD01-C8EE60DA3946}" srcOrd="0" destOrd="0" presId="urn:microsoft.com/office/officeart/2018/5/layout/IconLeafLabelList"/>
    <dgm:cxn modelId="{212346A9-3E20-A747-8EC0-D01FAEC22B33}" type="presParOf" srcId="{8149D42C-107E-4F10-8938-C7C906916B72}" destId="{7D48EC30-9CD7-4150-8A34-A7A076870B37}" srcOrd="0" destOrd="0" presId="urn:microsoft.com/office/officeart/2018/5/layout/IconLeafLabelList"/>
    <dgm:cxn modelId="{668390C4-6A06-C44B-8DC2-F5AC1816DB5E}" type="presParOf" srcId="{7D48EC30-9CD7-4150-8A34-A7A076870B37}" destId="{047A7D28-0540-4513-A87B-0EFC3D063BC5}" srcOrd="0" destOrd="0" presId="urn:microsoft.com/office/officeart/2018/5/layout/IconLeafLabelList"/>
    <dgm:cxn modelId="{25983A68-CB07-484E-8351-AF6E3C68086D}" type="presParOf" srcId="{7D48EC30-9CD7-4150-8A34-A7A076870B37}" destId="{389C824F-0DDD-43BA-B2F2-A5B7A478EE5C}" srcOrd="1" destOrd="0" presId="urn:microsoft.com/office/officeart/2018/5/layout/IconLeafLabelList"/>
    <dgm:cxn modelId="{C3BCF5B6-0014-C046-BD3C-A4ACF0883FBA}" type="presParOf" srcId="{7D48EC30-9CD7-4150-8A34-A7A076870B37}" destId="{54F27FC6-D7D5-4783-A9F0-AE3F349BE25B}" srcOrd="2" destOrd="0" presId="urn:microsoft.com/office/officeart/2018/5/layout/IconLeafLabelList"/>
    <dgm:cxn modelId="{CD1AD964-B9DA-EE42-AAE4-FC9D4C6D802D}" type="presParOf" srcId="{7D48EC30-9CD7-4150-8A34-A7A076870B37}" destId="{A4E9831F-1B97-4F10-ACE9-03BA5B510AFA}" srcOrd="3" destOrd="0" presId="urn:microsoft.com/office/officeart/2018/5/layout/IconLeafLabelList"/>
    <dgm:cxn modelId="{204F86A1-2D0B-504E-8CC5-C5F529CF6949}" type="presParOf" srcId="{8149D42C-107E-4F10-8938-C7C906916B72}" destId="{F6880449-77CE-44FA-A055-76293F422977}" srcOrd="1" destOrd="0" presId="urn:microsoft.com/office/officeart/2018/5/layout/IconLeafLabelList"/>
    <dgm:cxn modelId="{55477423-923A-A142-81EA-A73F1E22274E}" type="presParOf" srcId="{8149D42C-107E-4F10-8938-C7C906916B72}" destId="{A44D09D3-DC20-4732-A3EF-62B47CA41C0E}" srcOrd="2" destOrd="0" presId="urn:microsoft.com/office/officeart/2018/5/layout/IconLeafLabelList"/>
    <dgm:cxn modelId="{09B16359-40B1-7A4F-B664-3776581B3A77}" type="presParOf" srcId="{A44D09D3-DC20-4732-A3EF-62B47CA41C0E}" destId="{F189C2F0-2472-4595-930A-A2CEE444838F}" srcOrd="0" destOrd="0" presId="urn:microsoft.com/office/officeart/2018/5/layout/IconLeafLabelList"/>
    <dgm:cxn modelId="{8DAF4547-4D44-F846-8B64-378D0BB2D80D}" type="presParOf" srcId="{A44D09D3-DC20-4732-A3EF-62B47CA41C0E}" destId="{0565FE4A-C490-423A-B2E3-1723676C2F90}" srcOrd="1" destOrd="0" presId="urn:microsoft.com/office/officeart/2018/5/layout/IconLeafLabelList"/>
    <dgm:cxn modelId="{3B5CBCF7-B1CE-7B4E-B3B0-564944E0F739}" type="presParOf" srcId="{A44D09D3-DC20-4732-A3EF-62B47CA41C0E}" destId="{73D6A008-18FB-4F0D-8D6A-7FEF52DA53F3}" srcOrd="2" destOrd="0" presId="urn:microsoft.com/office/officeart/2018/5/layout/IconLeafLabelList"/>
    <dgm:cxn modelId="{34618891-1D5D-8B4B-ACC5-315838AA181F}" type="presParOf" srcId="{A44D09D3-DC20-4732-A3EF-62B47CA41C0E}" destId="{B755B3B8-18D6-466C-BCAE-BA964F01A9C4}" srcOrd="3" destOrd="0" presId="urn:microsoft.com/office/officeart/2018/5/layout/IconLeafLabelList"/>
    <dgm:cxn modelId="{66ADCA06-F99B-4647-B6A7-112B922AA633}" type="presParOf" srcId="{8149D42C-107E-4F10-8938-C7C906916B72}" destId="{9D737008-1E40-4FB8-B015-D96DBCC77F69}" srcOrd="3" destOrd="0" presId="urn:microsoft.com/office/officeart/2018/5/layout/IconLeafLabelList"/>
    <dgm:cxn modelId="{1A508D1C-07A6-6148-9C9A-E6FF9C0F6530}" type="presParOf" srcId="{8149D42C-107E-4F10-8938-C7C906916B72}" destId="{30FCA7F8-75D3-4D48-B5FD-3A8103DE2264}" srcOrd="4" destOrd="0" presId="urn:microsoft.com/office/officeart/2018/5/layout/IconLeafLabelList"/>
    <dgm:cxn modelId="{132D3FEF-1D71-9449-9948-A57961A2392D}" type="presParOf" srcId="{30FCA7F8-75D3-4D48-B5FD-3A8103DE2264}" destId="{476BD368-C66B-405C-88CC-A5334C8DAC4C}" srcOrd="0" destOrd="0" presId="urn:microsoft.com/office/officeart/2018/5/layout/IconLeafLabelList"/>
    <dgm:cxn modelId="{5E3D3B65-025E-0740-A5D6-ED3B1C4BB692}" type="presParOf" srcId="{30FCA7F8-75D3-4D48-B5FD-3A8103DE2264}" destId="{D15036F6-BC61-47EF-BD43-76E73A796CE2}" srcOrd="1" destOrd="0" presId="urn:microsoft.com/office/officeart/2018/5/layout/IconLeafLabelList"/>
    <dgm:cxn modelId="{1AF96BFC-1A64-9247-8476-A51BCA268FBF}" type="presParOf" srcId="{30FCA7F8-75D3-4D48-B5FD-3A8103DE2264}" destId="{88CDF02D-9468-4D9F-A924-658A0ABF8EDD}" srcOrd="2" destOrd="0" presId="urn:microsoft.com/office/officeart/2018/5/layout/IconLeafLabelList"/>
    <dgm:cxn modelId="{167D5A80-58AE-8447-BA63-6948C48F970F}" type="presParOf" srcId="{30FCA7F8-75D3-4D48-B5FD-3A8103DE2264}" destId="{0C26D76F-3588-4548-BD01-C8EE60DA394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7AD008-CFFE-3543-AA60-AB6A68C3C0E0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789B3-CE64-3743-9404-45CDCB72E6B0}">
      <dgm:prSet phldrT="[Text]"/>
      <dgm:spPr>
        <a:solidFill>
          <a:srgbClr val="2B3340"/>
        </a:solidFill>
      </dgm:spPr>
      <dgm:t>
        <a:bodyPr/>
        <a:lstStyle/>
        <a:p>
          <a:r>
            <a:rPr lang="en-US"/>
            <a:t>MS PowerPoint</a:t>
          </a:r>
        </a:p>
      </dgm:t>
    </dgm:pt>
    <dgm:pt modelId="{D7A576AC-4D80-A440-B2B5-BA819F871CC4}" type="parTrans" cxnId="{D8716E53-1E14-6B44-A283-6F2486DE62B2}">
      <dgm:prSet/>
      <dgm:spPr/>
      <dgm:t>
        <a:bodyPr/>
        <a:lstStyle/>
        <a:p>
          <a:endParaRPr lang="en-US"/>
        </a:p>
      </dgm:t>
    </dgm:pt>
    <dgm:pt modelId="{94B1D95F-FC9E-9048-91DD-3B5B50DB031B}" type="sibTrans" cxnId="{D8716E53-1E14-6B44-A283-6F2486DE62B2}">
      <dgm:prSet/>
      <dgm:spPr/>
      <dgm:t>
        <a:bodyPr/>
        <a:lstStyle/>
        <a:p>
          <a:endParaRPr lang="en-US"/>
        </a:p>
      </dgm:t>
    </dgm:pt>
    <dgm:pt modelId="{E5D842E2-EF47-C94D-8373-5194B2D24D96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/>
            <a:t>MS Word</a:t>
          </a:r>
        </a:p>
      </dgm:t>
    </dgm:pt>
    <dgm:pt modelId="{0438865D-F9FC-1A4C-A7AF-7319335224F4}" type="parTrans" cxnId="{53ECA79F-D299-B74E-B21B-7F1EA06F12D0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34A73265-83CD-364B-8DB0-9AD9E208CDD7}" type="sibTrans" cxnId="{53ECA79F-D299-B74E-B21B-7F1EA06F12D0}">
      <dgm:prSet/>
      <dgm:spPr/>
      <dgm:t>
        <a:bodyPr/>
        <a:lstStyle/>
        <a:p>
          <a:endParaRPr lang="en-US"/>
        </a:p>
      </dgm:t>
    </dgm:pt>
    <dgm:pt modelId="{7704A5A3-020C-F844-A100-8BB41961A25B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/>
            <a:t>MS Excel</a:t>
          </a:r>
        </a:p>
      </dgm:t>
    </dgm:pt>
    <dgm:pt modelId="{A962E26C-0A3F-9047-B13D-95F2724BA4C5}" type="parTrans" cxnId="{50B09272-7DFB-CF40-BEF2-D6C2C9222C1B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772D155F-801B-C04E-9A0F-FE89438FA991}" type="sibTrans" cxnId="{50B09272-7DFB-CF40-BEF2-D6C2C9222C1B}">
      <dgm:prSet/>
      <dgm:spPr/>
      <dgm:t>
        <a:bodyPr/>
        <a:lstStyle/>
        <a:p>
          <a:endParaRPr lang="en-US"/>
        </a:p>
      </dgm:t>
    </dgm:pt>
    <dgm:pt modelId="{E541D5F2-308E-CC4A-AE58-46105C9C6E1D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/>
            <a:t>Google Drive</a:t>
          </a:r>
        </a:p>
      </dgm:t>
    </dgm:pt>
    <dgm:pt modelId="{6A877838-FFC5-5141-BB13-261BC5997AFD}" type="parTrans" cxnId="{93D0F43D-AD02-6549-BAB2-93E923A0832B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EBCBD5B3-CB90-164B-B97B-1F7B2191FF9E}" type="sibTrans" cxnId="{93D0F43D-AD02-6549-BAB2-93E923A0832B}">
      <dgm:prSet/>
      <dgm:spPr/>
      <dgm:t>
        <a:bodyPr/>
        <a:lstStyle/>
        <a:p>
          <a:endParaRPr lang="en-US"/>
        </a:p>
      </dgm:t>
    </dgm:pt>
    <dgm:pt modelId="{72A2E4FA-D438-144E-BB7A-079A4CF03F74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/>
            <a:t>Sports</a:t>
          </a:r>
        </a:p>
      </dgm:t>
    </dgm:pt>
    <dgm:pt modelId="{4F9A4F87-77A6-F743-8197-4591473209C4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/>
            <a:t>Arts</a:t>
          </a:r>
        </a:p>
      </dgm:t>
    </dgm:pt>
    <dgm:pt modelId="{D29367D7-3DD0-AD46-8E0B-031F02D4D8E7}">
      <dgm:prSet phldrT="[Text]"/>
      <dgm:spPr>
        <a:ln>
          <a:solidFill>
            <a:srgbClr val="2B3340"/>
          </a:solidFill>
        </a:ln>
      </dgm:spPr>
      <dgm:t>
        <a:bodyPr/>
        <a:lstStyle/>
        <a:p>
          <a:r>
            <a:rPr lang="en-US"/>
            <a:t>Theatre</a:t>
          </a:r>
        </a:p>
      </dgm:t>
    </dgm:pt>
    <dgm:pt modelId="{2BB0F812-DCBE-8F4C-9BF8-188C74524FBE}">
      <dgm:prSet phldrT="[Text]"/>
      <dgm:spPr>
        <a:solidFill>
          <a:srgbClr val="2B3340"/>
        </a:solidFill>
      </dgm:spPr>
      <dgm:t>
        <a:bodyPr/>
        <a:lstStyle/>
        <a:p>
          <a:r>
            <a:rPr lang="en-US" dirty="0"/>
            <a:t>Music</a:t>
          </a:r>
        </a:p>
      </dgm:t>
    </dgm:pt>
    <dgm:pt modelId="{2B49AE6E-26D7-7C48-8D3F-ED6F5D872566}" type="sibTrans" cxnId="{6A37CDC6-7067-2D43-BE9F-774837435866}">
      <dgm:prSet/>
      <dgm:spPr/>
      <dgm:t>
        <a:bodyPr/>
        <a:lstStyle/>
        <a:p>
          <a:endParaRPr lang="en-US"/>
        </a:p>
      </dgm:t>
    </dgm:pt>
    <dgm:pt modelId="{738E3642-F568-6D45-BB59-64360C71E483}" type="parTrans" cxnId="{6A37CDC6-7067-2D43-BE9F-774837435866}">
      <dgm:prSet/>
      <dgm:spPr/>
      <dgm:t>
        <a:bodyPr/>
        <a:lstStyle/>
        <a:p>
          <a:endParaRPr lang="en-US"/>
        </a:p>
      </dgm:t>
    </dgm:pt>
    <dgm:pt modelId="{8DB81D22-E8C5-8046-BD03-5CD32CFDE5C6}" type="sibTrans" cxnId="{22AD8584-9C90-374D-A570-9D1EAD73AF93}">
      <dgm:prSet/>
      <dgm:spPr/>
      <dgm:t>
        <a:bodyPr/>
        <a:lstStyle/>
        <a:p>
          <a:endParaRPr lang="en-US"/>
        </a:p>
      </dgm:t>
    </dgm:pt>
    <dgm:pt modelId="{DBE700A4-E676-6B4F-BFBE-5307C8F2FCA1}" type="parTrans" cxnId="{22AD8584-9C90-374D-A570-9D1EAD73AF93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047CDA25-A7C6-0943-B37C-192559356EB5}" type="sibTrans" cxnId="{AA77B171-F1A5-974C-9246-4FEC578113FD}">
      <dgm:prSet/>
      <dgm:spPr/>
      <dgm:t>
        <a:bodyPr/>
        <a:lstStyle/>
        <a:p>
          <a:endParaRPr lang="en-US"/>
        </a:p>
      </dgm:t>
    </dgm:pt>
    <dgm:pt modelId="{39DEAFEC-E523-2C4A-96B3-F3FFAF8DA58D}" type="parTrans" cxnId="{AA77B171-F1A5-974C-9246-4FEC578113FD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256DA8A6-12DE-8C4F-9BA9-F4FC63BB1891}" type="sibTrans" cxnId="{5F0ECD2C-F1AF-7A44-90AA-9957BA25D01C}">
      <dgm:prSet/>
      <dgm:spPr/>
      <dgm:t>
        <a:bodyPr/>
        <a:lstStyle/>
        <a:p>
          <a:endParaRPr lang="en-US"/>
        </a:p>
      </dgm:t>
    </dgm:pt>
    <dgm:pt modelId="{8E476551-D6CA-0341-AD38-5911C4D48F44}" type="parTrans" cxnId="{5F0ECD2C-F1AF-7A44-90AA-9957BA25D01C}">
      <dgm:prSet/>
      <dgm:spPr>
        <a:ln>
          <a:solidFill>
            <a:srgbClr val="2B3340"/>
          </a:solidFill>
        </a:ln>
      </dgm:spPr>
      <dgm:t>
        <a:bodyPr/>
        <a:lstStyle/>
        <a:p>
          <a:endParaRPr lang="en-US"/>
        </a:p>
      </dgm:t>
    </dgm:pt>
    <dgm:pt modelId="{F9ABBFC8-A4AE-474F-A8C2-2F217DC0C828}" type="pres">
      <dgm:prSet presAssocID="{B57AD008-CFFE-3543-AA60-AB6A68C3C0E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0B59E6-7259-2F46-A8A5-6C60597EC6EE}" type="pres">
      <dgm:prSet presAssocID="{2BB0F812-DCBE-8F4C-9BF8-188C74524FBE}" presName="root" presStyleCnt="0"/>
      <dgm:spPr/>
    </dgm:pt>
    <dgm:pt modelId="{7348F6FE-6524-1044-8CAA-779898B57A20}" type="pres">
      <dgm:prSet presAssocID="{2BB0F812-DCBE-8F4C-9BF8-188C74524FBE}" presName="rootComposite" presStyleCnt="0"/>
      <dgm:spPr/>
    </dgm:pt>
    <dgm:pt modelId="{6FC23CB4-8AE8-C74C-9D30-6B2C00E75340}" type="pres">
      <dgm:prSet presAssocID="{2BB0F812-DCBE-8F4C-9BF8-188C74524FBE}" presName="rootText" presStyleLbl="node1" presStyleIdx="0" presStyleCnt="2"/>
      <dgm:spPr/>
    </dgm:pt>
    <dgm:pt modelId="{83D8CC9C-AD71-4040-9F00-01B2265192F0}" type="pres">
      <dgm:prSet presAssocID="{2BB0F812-DCBE-8F4C-9BF8-188C74524FBE}" presName="rootConnector" presStyleLbl="node1" presStyleIdx="0" presStyleCnt="2"/>
      <dgm:spPr/>
    </dgm:pt>
    <dgm:pt modelId="{FC17DD2A-69F5-984F-93C4-3AB5D66F2490}" type="pres">
      <dgm:prSet presAssocID="{2BB0F812-DCBE-8F4C-9BF8-188C74524FBE}" presName="childShape" presStyleCnt="0"/>
      <dgm:spPr/>
    </dgm:pt>
    <dgm:pt modelId="{A1459BD0-3FF3-F643-858F-06AFFBA3A8EC}" type="pres">
      <dgm:prSet presAssocID="{8E476551-D6CA-0341-AD38-5911C4D48F44}" presName="Name13" presStyleLbl="parChTrans1D2" presStyleIdx="0" presStyleCnt="6"/>
      <dgm:spPr/>
    </dgm:pt>
    <dgm:pt modelId="{C14448BF-41C6-E041-B023-709BFC93CCF7}" type="pres">
      <dgm:prSet presAssocID="{D29367D7-3DD0-AD46-8E0B-031F02D4D8E7}" presName="childText" presStyleLbl="bgAcc1" presStyleIdx="0" presStyleCnt="6">
        <dgm:presLayoutVars>
          <dgm:bulletEnabled val="1"/>
        </dgm:presLayoutVars>
      </dgm:prSet>
      <dgm:spPr/>
    </dgm:pt>
    <dgm:pt modelId="{3A7B1EFF-3294-E141-9E5D-9D824F9271C6}" type="pres">
      <dgm:prSet presAssocID="{39DEAFEC-E523-2C4A-96B3-F3FFAF8DA58D}" presName="Name13" presStyleLbl="parChTrans1D2" presStyleIdx="1" presStyleCnt="6"/>
      <dgm:spPr/>
    </dgm:pt>
    <dgm:pt modelId="{3C721D00-33EF-1442-8126-AC3D352ACE21}" type="pres">
      <dgm:prSet presAssocID="{4F9A4F87-77A6-F743-8197-4591473209C4}" presName="childText" presStyleLbl="bgAcc1" presStyleIdx="1" presStyleCnt="6">
        <dgm:presLayoutVars>
          <dgm:bulletEnabled val="1"/>
        </dgm:presLayoutVars>
      </dgm:prSet>
      <dgm:spPr/>
    </dgm:pt>
    <dgm:pt modelId="{E8C7B2BF-1162-CA48-80FE-E7B8DFC2DCD9}" type="pres">
      <dgm:prSet presAssocID="{DBE700A4-E676-6B4F-BFBE-5307C8F2FCA1}" presName="Name13" presStyleLbl="parChTrans1D2" presStyleIdx="2" presStyleCnt="6"/>
      <dgm:spPr/>
    </dgm:pt>
    <dgm:pt modelId="{951DA1C5-1CA4-1B4E-AFB5-92610A19BEE5}" type="pres">
      <dgm:prSet presAssocID="{72A2E4FA-D438-144E-BB7A-079A4CF03F74}" presName="childText" presStyleLbl="bgAcc1" presStyleIdx="2" presStyleCnt="6">
        <dgm:presLayoutVars>
          <dgm:bulletEnabled val="1"/>
        </dgm:presLayoutVars>
      </dgm:prSet>
      <dgm:spPr/>
    </dgm:pt>
    <dgm:pt modelId="{67ED2A0C-A900-0342-A67B-C04B93DA419E}" type="pres">
      <dgm:prSet presAssocID="{E61789B3-CE64-3743-9404-45CDCB72E6B0}" presName="root" presStyleCnt="0"/>
      <dgm:spPr/>
    </dgm:pt>
    <dgm:pt modelId="{4F8501DD-69AF-C442-A260-134C80963529}" type="pres">
      <dgm:prSet presAssocID="{E61789B3-CE64-3743-9404-45CDCB72E6B0}" presName="rootComposite" presStyleCnt="0"/>
      <dgm:spPr/>
    </dgm:pt>
    <dgm:pt modelId="{F4409490-2B78-374C-8B83-21F5A4EC6EA4}" type="pres">
      <dgm:prSet presAssocID="{E61789B3-CE64-3743-9404-45CDCB72E6B0}" presName="rootText" presStyleLbl="node1" presStyleIdx="1" presStyleCnt="2"/>
      <dgm:spPr/>
    </dgm:pt>
    <dgm:pt modelId="{D745078E-42F3-8D43-86CE-15048900194D}" type="pres">
      <dgm:prSet presAssocID="{E61789B3-CE64-3743-9404-45CDCB72E6B0}" presName="rootConnector" presStyleLbl="node1" presStyleIdx="1" presStyleCnt="2"/>
      <dgm:spPr/>
    </dgm:pt>
    <dgm:pt modelId="{1FB0ECDC-4FB4-8143-81F1-97AA44E0DFB7}" type="pres">
      <dgm:prSet presAssocID="{E61789B3-CE64-3743-9404-45CDCB72E6B0}" presName="childShape" presStyleCnt="0"/>
      <dgm:spPr/>
    </dgm:pt>
    <dgm:pt modelId="{8296BD47-4E8E-BD4F-AAE8-8DACCA4711C7}" type="pres">
      <dgm:prSet presAssocID="{0438865D-F9FC-1A4C-A7AF-7319335224F4}" presName="Name13" presStyleLbl="parChTrans1D2" presStyleIdx="3" presStyleCnt="6"/>
      <dgm:spPr/>
    </dgm:pt>
    <dgm:pt modelId="{A2AEEFC8-9C71-DA44-BCBF-CE6D207CF9C8}" type="pres">
      <dgm:prSet presAssocID="{E5D842E2-EF47-C94D-8373-5194B2D24D96}" presName="childText" presStyleLbl="bgAcc1" presStyleIdx="3" presStyleCnt="6">
        <dgm:presLayoutVars>
          <dgm:bulletEnabled val="1"/>
        </dgm:presLayoutVars>
      </dgm:prSet>
      <dgm:spPr/>
    </dgm:pt>
    <dgm:pt modelId="{F3447143-A4A1-3C43-9C65-E5302F45F50B}" type="pres">
      <dgm:prSet presAssocID="{A962E26C-0A3F-9047-B13D-95F2724BA4C5}" presName="Name13" presStyleLbl="parChTrans1D2" presStyleIdx="4" presStyleCnt="6"/>
      <dgm:spPr/>
    </dgm:pt>
    <dgm:pt modelId="{A6F4CD27-5EBA-5E45-B28D-7A932CCBB411}" type="pres">
      <dgm:prSet presAssocID="{7704A5A3-020C-F844-A100-8BB41961A25B}" presName="childText" presStyleLbl="bgAcc1" presStyleIdx="4" presStyleCnt="6">
        <dgm:presLayoutVars>
          <dgm:bulletEnabled val="1"/>
        </dgm:presLayoutVars>
      </dgm:prSet>
      <dgm:spPr/>
    </dgm:pt>
    <dgm:pt modelId="{3C03F702-126C-6B4A-ADAA-A005A0364A2E}" type="pres">
      <dgm:prSet presAssocID="{6A877838-FFC5-5141-BB13-261BC5997AFD}" presName="Name13" presStyleLbl="parChTrans1D2" presStyleIdx="5" presStyleCnt="6"/>
      <dgm:spPr/>
    </dgm:pt>
    <dgm:pt modelId="{58381F44-A3BF-A342-93CC-FBAABAD3F4D9}" type="pres">
      <dgm:prSet presAssocID="{E541D5F2-308E-CC4A-AE58-46105C9C6E1D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EBD29F09-F8EC-B747-909B-0D4A4378AEDE}" type="presOf" srcId="{7704A5A3-020C-F844-A100-8BB41961A25B}" destId="{A6F4CD27-5EBA-5E45-B28D-7A932CCBB411}" srcOrd="0" destOrd="0" presId="urn:microsoft.com/office/officeart/2005/8/layout/hierarchy3"/>
    <dgm:cxn modelId="{C6FFD417-A342-224B-9F4B-C99B45C27464}" type="presOf" srcId="{2BB0F812-DCBE-8F4C-9BF8-188C74524FBE}" destId="{83D8CC9C-AD71-4040-9F00-01B2265192F0}" srcOrd="1" destOrd="0" presId="urn:microsoft.com/office/officeart/2005/8/layout/hierarchy3"/>
    <dgm:cxn modelId="{4026422A-F378-B24E-A81F-B446FF4568F0}" type="presOf" srcId="{39DEAFEC-E523-2C4A-96B3-F3FFAF8DA58D}" destId="{3A7B1EFF-3294-E141-9E5D-9D824F9271C6}" srcOrd="0" destOrd="0" presId="urn:microsoft.com/office/officeart/2005/8/layout/hierarchy3"/>
    <dgm:cxn modelId="{5F0ECD2C-F1AF-7A44-90AA-9957BA25D01C}" srcId="{2BB0F812-DCBE-8F4C-9BF8-188C74524FBE}" destId="{D29367D7-3DD0-AD46-8E0B-031F02D4D8E7}" srcOrd="0" destOrd="0" parTransId="{8E476551-D6CA-0341-AD38-5911C4D48F44}" sibTransId="{256DA8A6-12DE-8C4F-9BA9-F4FC63BB1891}"/>
    <dgm:cxn modelId="{F364113D-048E-C845-8E1A-3D2594642419}" type="presOf" srcId="{6A877838-FFC5-5141-BB13-261BC5997AFD}" destId="{3C03F702-126C-6B4A-ADAA-A005A0364A2E}" srcOrd="0" destOrd="0" presId="urn:microsoft.com/office/officeart/2005/8/layout/hierarchy3"/>
    <dgm:cxn modelId="{93D0F43D-AD02-6549-BAB2-93E923A0832B}" srcId="{E61789B3-CE64-3743-9404-45CDCB72E6B0}" destId="{E541D5F2-308E-CC4A-AE58-46105C9C6E1D}" srcOrd="2" destOrd="0" parTransId="{6A877838-FFC5-5141-BB13-261BC5997AFD}" sibTransId="{EBCBD5B3-CB90-164B-B97B-1F7B2191FF9E}"/>
    <dgm:cxn modelId="{B7551244-FB25-7A4B-92A3-95C66FB3012D}" type="presOf" srcId="{E61789B3-CE64-3743-9404-45CDCB72E6B0}" destId="{D745078E-42F3-8D43-86CE-15048900194D}" srcOrd="1" destOrd="0" presId="urn:microsoft.com/office/officeart/2005/8/layout/hierarchy3"/>
    <dgm:cxn modelId="{D8716E53-1E14-6B44-A283-6F2486DE62B2}" srcId="{B57AD008-CFFE-3543-AA60-AB6A68C3C0E0}" destId="{E61789B3-CE64-3743-9404-45CDCB72E6B0}" srcOrd="1" destOrd="0" parTransId="{D7A576AC-4D80-A440-B2B5-BA819F871CC4}" sibTransId="{94B1D95F-FC9E-9048-91DD-3B5B50DB031B}"/>
    <dgm:cxn modelId="{16349763-4A06-5A42-BD30-B7AD62E2FE3F}" type="presOf" srcId="{B57AD008-CFFE-3543-AA60-AB6A68C3C0E0}" destId="{F9ABBFC8-A4AE-474F-A8C2-2F217DC0C828}" srcOrd="0" destOrd="0" presId="urn:microsoft.com/office/officeart/2005/8/layout/hierarchy3"/>
    <dgm:cxn modelId="{1430206D-A42A-CB4F-9959-0096F1CA853E}" type="presOf" srcId="{72A2E4FA-D438-144E-BB7A-079A4CF03F74}" destId="{951DA1C5-1CA4-1B4E-AFB5-92610A19BEE5}" srcOrd="0" destOrd="0" presId="urn:microsoft.com/office/officeart/2005/8/layout/hierarchy3"/>
    <dgm:cxn modelId="{AA77B171-F1A5-974C-9246-4FEC578113FD}" srcId="{2BB0F812-DCBE-8F4C-9BF8-188C74524FBE}" destId="{4F9A4F87-77A6-F743-8197-4591473209C4}" srcOrd="1" destOrd="0" parTransId="{39DEAFEC-E523-2C4A-96B3-F3FFAF8DA58D}" sibTransId="{047CDA25-A7C6-0943-B37C-192559356EB5}"/>
    <dgm:cxn modelId="{50B09272-7DFB-CF40-BEF2-D6C2C9222C1B}" srcId="{E61789B3-CE64-3743-9404-45CDCB72E6B0}" destId="{7704A5A3-020C-F844-A100-8BB41961A25B}" srcOrd="1" destOrd="0" parTransId="{A962E26C-0A3F-9047-B13D-95F2724BA4C5}" sibTransId="{772D155F-801B-C04E-9A0F-FE89438FA991}"/>
    <dgm:cxn modelId="{B685F879-33A8-844A-8F37-0EF7A0F447FF}" type="presOf" srcId="{E541D5F2-308E-CC4A-AE58-46105C9C6E1D}" destId="{58381F44-A3BF-A342-93CC-FBAABAD3F4D9}" srcOrd="0" destOrd="0" presId="urn:microsoft.com/office/officeart/2005/8/layout/hierarchy3"/>
    <dgm:cxn modelId="{16C1937E-3D09-2A46-A645-7D279F917842}" type="presOf" srcId="{D29367D7-3DD0-AD46-8E0B-031F02D4D8E7}" destId="{C14448BF-41C6-E041-B023-709BFC93CCF7}" srcOrd="0" destOrd="0" presId="urn:microsoft.com/office/officeart/2005/8/layout/hierarchy3"/>
    <dgm:cxn modelId="{22AD8584-9C90-374D-A570-9D1EAD73AF93}" srcId="{2BB0F812-DCBE-8F4C-9BF8-188C74524FBE}" destId="{72A2E4FA-D438-144E-BB7A-079A4CF03F74}" srcOrd="2" destOrd="0" parTransId="{DBE700A4-E676-6B4F-BFBE-5307C8F2FCA1}" sibTransId="{8DB81D22-E8C5-8046-BD03-5CD32CFDE5C6}"/>
    <dgm:cxn modelId="{491C9A94-2F2C-6C49-B09A-F99AB9AFAB3A}" type="presOf" srcId="{0438865D-F9FC-1A4C-A7AF-7319335224F4}" destId="{8296BD47-4E8E-BD4F-AAE8-8DACCA4711C7}" srcOrd="0" destOrd="0" presId="urn:microsoft.com/office/officeart/2005/8/layout/hierarchy3"/>
    <dgm:cxn modelId="{BF7A9F9A-4478-A14A-86F5-0ADBD5B45177}" type="presOf" srcId="{E5D842E2-EF47-C94D-8373-5194B2D24D96}" destId="{A2AEEFC8-9C71-DA44-BCBF-CE6D207CF9C8}" srcOrd="0" destOrd="0" presId="urn:microsoft.com/office/officeart/2005/8/layout/hierarchy3"/>
    <dgm:cxn modelId="{450EE49A-FB1E-F04A-950F-A937DFF030D5}" type="presOf" srcId="{E61789B3-CE64-3743-9404-45CDCB72E6B0}" destId="{F4409490-2B78-374C-8B83-21F5A4EC6EA4}" srcOrd="0" destOrd="0" presId="urn:microsoft.com/office/officeart/2005/8/layout/hierarchy3"/>
    <dgm:cxn modelId="{53ECA79F-D299-B74E-B21B-7F1EA06F12D0}" srcId="{E61789B3-CE64-3743-9404-45CDCB72E6B0}" destId="{E5D842E2-EF47-C94D-8373-5194B2D24D96}" srcOrd="0" destOrd="0" parTransId="{0438865D-F9FC-1A4C-A7AF-7319335224F4}" sibTransId="{34A73265-83CD-364B-8DB0-9AD9E208CDD7}"/>
    <dgm:cxn modelId="{41F241A1-46BE-F245-A4D0-2344F0D3664E}" type="presOf" srcId="{A962E26C-0A3F-9047-B13D-95F2724BA4C5}" destId="{F3447143-A4A1-3C43-9C65-E5302F45F50B}" srcOrd="0" destOrd="0" presId="urn:microsoft.com/office/officeart/2005/8/layout/hierarchy3"/>
    <dgm:cxn modelId="{EDB52EA3-1756-D743-BF5C-517F63DDA9D8}" type="presOf" srcId="{DBE700A4-E676-6B4F-BFBE-5307C8F2FCA1}" destId="{E8C7B2BF-1162-CA48-80FE-E7B8DFC2DCD9}" srcOrd="0" destOrd="0" presId="urn:microsoft.com/office/officeart/2005/8/layout/hierarchy3"/>
    <dgm:cxn modelId="{084DBAA3-E152-1749-9C2B-2A46A384985C}" type="presOf" srcId="{4F9A4F87-77A6-F743-8197-4591473209C4}" destId="{3C721D00-33EF-1442-8126-AC3D352ACE21}" srcOrd="0" destOrd="0" presId="urn:microsoft.com/office/officeart/2005/8/layout/hierarchy3"/>
    <dgm:cxn modelId="{5263C5A7-6BA0-0B44-B52F-BAD40511D8AB}" type="presOf" srcId="{2BB0F812-DCBE-8F4C-9BF8-188C74524FBE}" destId="{6FC23CB4-8AE8-C74C-9D30-6B2C00E75340}" srcOrd="0" destOrd="0" presId="urn:microsoft.com/office/officeart/2005/8/layout/hierarchy3"/>
    <dgm:cxn modelId="{6A37CDC6-7067-2D43-BE9F-774837435866}" srcId="{B57AD008-CFFE-3543-AA60-AB6A68C3C0E0}" destId="{2BB0F812-DCBE-8F4C-9BF8-188C74524FBE}" srcOrd="0" destOrd="0" parTransId="{738E3642-F568-6D45-BB59-64360C71E483}" sibTransId="{2B49AE6E-26D7-7C48-8D3F-ED6F5D872566}"/>
    <dgm:cxn modelId="{F125B4EA-7317-2B46-801A-F6F26426D623}" type="presOf" srcId="{8E476551-D6CA-0341-AD38-5911C4D48F44}" destId="{A1459BD0-3FF3-F643-858F-06AFFBA3A8EC}" srcOrd="0" destOrd="0" presId="urn:microsoft.com/office/officeart/2005/8/layout/hierarchy3"/>
    <dgm:cxn modelId="{1279FC62-70C4-A141-9F50-71BC3880A0C8}" type="presParOf" srcId="{F9ABBFC8-A4AE-474F-A8C2-2F217DC0C828}" destId="{520B59E6-7259-2F46-A8A5-6C60597EC6EE}" srcOrd="0" destOrd="0" presId="urn:microsoft.com/office/officeart/2005/8/layout/hierarchy3"/>
    <dgm:cxn modelId="{EFFA837D-CAD2-A94D-8A0B-D64DD0D77E61}" type="presParOf" srcId="{520B59E6-7259-2F46-A8A5-6C60597EC6EE}" destId="{7348F6FE-6524-1044-8CAA-779898B57A20}" srcOrd="0" destOrd="0" presId="urn:microsoft.com/office/officeart/2005/8/layout/hierarchy3"/>
    <dgm:cxn modelId="{AEE303E0-352D-194F-8DE5-877ACAA16FEB}" type="presParOf" srcId="{7348F6FE-6524-1044-8CAA-779898B57A20}" destId="{6FC23CB4-8AE8-C74C-9D30-6B2C00E75340}" srcOrd="0" destOrd="0" presId="urn:microsoft.com/office/officeart/2005/8/layout/hierarchy3"/>
    <dgm:cxn modelId="{084ADB26-B370-BB4A-9B37-C27D98C40277}" type="presParOf" srcId="{7348F6FE-6524-1044-8CAA-779898B57A20}" destId="{83D8CC9C-AD71-4040-9F00-01B2265192F0}" srcOrd="1" destOrd="0" presId="urn:microsoft.com/office/officeart/2005/8/layout/hierarchy3"/>
    <dgm:cxn modelId="{5F447213-6BF1-E643-B62A-383B9BE9F839}" type="presParOf" srcId="{520B59E6-7259-2F46-A8A5-6C60597EC6EE}" destId="{FC17DD2A-69F5-984F-93C4-3AB5D66F2490}" srcOrd="1" destOrd="0" presId="urn:microsoft.com/office/officeart/2005/8/layout/hierarchy3"/>
    <dgm:cxn modelId="{B10C6386-076F-0B46-8C02-9180D8C8F041}" type="presParOf" srcId="{FC17DD2A-69F5-984F-93C4-3AB5D66F2490}" destId="{A1459BD0-3FF3-F643-858F-06AFFBA3A8EC}" srcOrd="0" destOrd="0" presId="urn:microsoft.com/office/officeart/2005/8/layout/hierarchy3"/>
    <dgm:cxn modelId="{DBC9D9FC-DCB2-6045-B06D-E894E77EA764}" type="presParOf" srcId="{FC17DD2A-69F5-984F-93C4-3AB5D66F2490}" destId="{C14448BF-41C6-E041-B023-709BFC93CCF7}" srcOrd="1" destOrd="0" presId="urn:microsoft.com/office/officeart/2005/8/layout/hierarchy3"/>
    <dgm:cxn modelId="{04C3C09C-C550-3740-B7FC-20D1C65EC727}" type="presParOf" srcId="{FC17DD2A-69F5-984F-93C4-3AB5D66F2490}" destId="{3A7B1EFF-3294-E141-9E5D-9D824F9271C6}" srcOrd="2" destOrd="0" presId="urn:microsoft.com/office/officeart/2005/8/layout/hierarchy3"/>
    <dgm:cxn modelId="{50881586-C246-D74A-8861-77E1D57AC840}" type="presParOf" srcId="{FC17DD2A-69F5-984F-93C4-3AB5D66F2490}" destId="{3C721D00-33EF-1442-8126-AC3D352ACE21}" srcOrd="3" destOrd="0" presId="urn:microsoft.com/office/officeart/2005/8/layout/hierarchy3"/>
    <dgm:cxn modelId="{2E1565F6-9C81-AF42-BC66-88961C5272DC}" type="presParOf" srcId="{FC17DD2A-69F5-984F-93C4-3AB5D66F2490}" destId="{E8C7B2BF-1162-CA48-80FE-E7B8DFC2DCD9}" srcOrd="4" destOrd="0" presId="urn:microsoft.com/office/officeart/2005/8/layout/hierarchy3"/>
    <dgm:cxn modelId="{AF4D0AAA-D95F-AE4E-B57C-F1D8D66EC4C5}" type="presParOf" srcId="{FC17DD2A-69F5-984F-93C4-3AB5D66F2490}" destId="{951DA1C5-1CA4-1B4E-AFB5-92610A19BEE5}" srcOrd="5" destOrd="0" presId="urn:microsoft.com/office/officeart/2005/8/layout/hierarchy3"/>
    <dgm:cxn modelId="{7C845E47-BCB5-FD4F-909A-210BAC88D948}" type="presParOf" srcId="{F9ABBFC8-A4AE-474F-A8C2-2F217DC0C828}" destId="{67ED2A0C-A900-0342-A67B-C04B93DA419E}" srcOrd="1" destOrd="0" presId="urn:microsoft.com/office/officeart/2005/8/layout/hierarchy3"/>
    <dgm:cxn modelId="{4A76EFEE-4BE4-0744-9B71-F9EC24C9E52B}" type="presParOf" srcId="{67ED2A0C-A900-0342-A67B-C04B93DA419E}" destId="{4F8501DD-69AF-C442-A260-134C80963529}" srcOrd="0" destOrd="0" presId="urn:microsoft.com/office/officeart/2005/8/layout/hierarchy3"/>
    <dgm:cxn modelId="{EED5599B-C960-AD4D-B9CA-2A9EE9FA1733}" type="presParOf" srcId="{4F8501DD-69AF-C442-A260-134C80963529}" destId="{F4409490-2B78-374C-8B83-21F5A4EC6EA4}" srcOrd="0" destOrd="0" presId="urn:microsoft.com/office/officeart/2005/8/layout/hierarchy3"/>
    <dgm:cxn modelId="{2769BFB7-E7A0-4C4C-84AC-CDE5638F703F}" type="presParOf" srcId="{4F8501DD-69AF-C442-A260-134C80963529}" destId="{D745078E-42F3-8D43-86CE-15048900194D}" srcOrd="1" destOrd="0" presId="urn:microsoft.com/office/officeart/2005/8/layout/hierarchy3"/>
    <dgm:cxn modelId="{0B8CC4E1-2E39-5545-8DAA-638E362E6858}" type="presParOf" srcId="{67ED2A0C-A900-0342-A67B-C04B93DA419E}" destId="{1FB0ECDC-4FB4-8143-81F1-97AA44E0DFB7}" srcOrd="1" destOrd="0" presId="urn:microsoft.com/office/officeart/2005/8/layout/hierarchy3"/>
    <dgm:cxn modelId="{E05EA62C-FAA8-3B4D-88A2-6EA676521BAC}" type="presParOf" srcId="{1FB0ECDC-4FB4-8143-81F1-97AA44E0DFB7}" destId="{8296BD47-4E8E-BD4F-AAE8-8DACCA4711C7}" srcOrd="0" destOrd="0" presId="urn:microsoft.com/office/officeart/2005/8/layout/hierarchy3"/>
    <dgm:cxn modelId="{0898AA15-DF83-C14B-9AF7-4423621804B1}" type="presParOf" srcId="{1FB0ECDC-4FB4-8143-81F1-97AA44E0DFB7}" destId="{A2AEEFC8-9C71-DA44-BCBF-CE6D207CF9C8}" srcOrd="1" destOrd="0" presId="urn:microsoft.com/office/officeart/2005/8/layout/hierarchy3"/>
    <dgm:cxn modelId="{7C3814EA-1051-1041-8DF9-6773DAE27D67}" type="presParOf" srcId="{1FB0ECDC-4FB4-8143-81F1-97AA44E0DFB7}" destId="{F3447143-A4A1-3C43-9C65-E5302F45F50B}" srcOrd="2" destOrd="0" presId="urn:microsoft.com/office/officeart/2005/8/layout/hierarchy3"/>
    <dgm:cxn modelId="{3FD29744-B998-0142-BD2C-BD2A6633FD4A}" type="presParOf" srcId="{1FB0ECDC-4FB4-8143-81F1-97AA44E0DFB7}" destId="{A6F4CD27-5EBA-5E45-B28D-7A932CCBB411}" srcOrd="3" destOrd="0" presId="urn:microsoft.com/office/officeart/2005/8/layout/hierarchy3"/>
    <dgm:cxn modelId="{C3DE428E-F940-3943-9926-FF9D49EC226C}" type="presParOf" srcId="{1FB0ECDC-4FB4-8143-81F1-97AA44E0DFB7}" destId="{3C03F702-126C-6B4A-ADAA-A005A0364A2E}" srcOrd="4" destOrd="0" presId="urn:microsoft.com/office/officeart/2005/8/layout/hierarchy3"/>
    <dgm:cxn modelId="{DB655824-18E5-5148-9260-C24870BB8544}" type="presParOf" srcId="{1FB0ECDC-4FB4-8143-81F1-97AA44E0DFB7}" destId="{58381F44-A3BF-A342-93CC-FBAABAD3F4D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F598F7-3CF5-4C90-B225-E04815D6DBD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F8168DD-9202-4699-917D-B97C4C86B2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Technique used for Market-Basket Analysis</a:t>
          </a:r>
          <a:endParaRPr lang="en-US" cap="none"/>
        </a:p>
      </dgm:t>
    </dgm:pt>
    <dgm:pt modelId="{FE97C243-C10E-4935-9FC4-F5818D2BE1DC}" type="parTrans" cxnId="{0D57A195-C4A0-41F5-BC87-0D05473881FB}">
      <dgm:prSet/>
      <dgm:spPr/>
      <dgm:t>
        <a:bodyPr/>
        <a:lstStyle/>
        <a:p>
          <a:endParaRPr lang="en-US"/>
        </a:p>
      </dgm:t>
    </dgm:pt>
    <dgm:pt modelId="{6EA3FB20-6D44-4AFA-8980-D37E8DB1DEC0}" type="sibTrans" cxnId="{0D57A195-C4A0-41F5-BC87-0D05473881FB}">
      <dgm:prSet/>
      <dgm:spPr/>
      <dgm:t>
        <a:bodyPr/>
        <a:lstStyle/>
        <a:p>
          <a:endParaRPr lang="en-US"/>
        </a:p>
      </dgm:t>
    </dgm:pt>
    <dgm:pt modelId="{7EE5A77C-B784-4CB5-9D5A-858649FFC4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Provided relevant Skill, Background &amp; Language Information</a:t>
          </a:r>
          <a:endParaRPr lang="en-US" cap="none"/>
        </a:p>
      </dgm:t>
    </dgm:pt>
    <dgm:pt modelId="{F3F9586A-F694-4CDB-ABAD-C4B207670180}" type="parTrans" cxnId="{4B50F186-6DCB-455F-B539-A313A74B8192}">
      <dgm:prSet/>
      <dgm:spPr/>
      <dgm:t>
        <a:bodyPr/>
        <a:lstStyle/>
        <a:p>
          <a:endParaRPr lang="en-US"/>
        </a:p>
      </dgm:t>
    </dgm:pt>
    <dgm:pt modelId="{5736FCE4-7D35-4C78-BC97-FE89CBA06626}" type="sibTrans" cxnId="{4B50F186-6DCB-455F-B539-A313A74B8192}">
      <dgm:prSet/>
      <dgm:spPr/>
      <dgm:t>
        <a:bodyPr/>
        <a:lstStyle/>
        <a:p>
          <a:endParaRPr lang="en-US"/>
        </a:p>
      </dgm:t>
    </dgm:pt>
    <dgm:pt modelId="{32E8C343-44C5-445C-9273-086CC221B802}" type="pres">
      <dgm:prSet presAssocID="{44F598F7-3CF5-4C90-B225-E04815D6DBD7}" presName="root" presStyleCnt="0">
        <dgm:presLayoutVars>
          <dgm:dir/>
          <dgm:resizeHandles val="exact"/>
        </dgm:presLayoutVars>
      </dgm:prSet>
      <dgm:spPr/>
    </dgm:pt>
    <dgm:pt modelId="{0C36B172-76C6-435F-BD16-7C4C31704C95}" type="pres">
      <dgm:prSet presAssocID="{FF8168DD-9202-4699-917D-B97C4C86B2B9}" presName="compNode" presStyleCnt="0"/>
      <dgm:spPr/>
    </dgm:pt>
    <dgm:pt modelId="{B1237E41-570B-45C8-A4D8-A5529B06D24D}" type="pres">
      <dgm:prSet presAssocID="{FF8168DD-9202-4699-917D-B97C4C86B2B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Org Chart"/>
        </a:ext>
      </dgm:extLst>
    </dgm:pt>
    <dgm:pt modelId="{C0B55145-1E25-4585-9941-61FF751DBE84}" type="pres">
      <dgm:prSet presAssocID="{FF8168DD-9202-4699-917D-B97C4C86B2B9}" presName="spaceRect" presStyleCnt="0"/>
      <dgm:spPr/>
    </dgm:pt>
    <dgm:pt modelId="{05E2EB8E-2909-4C4C-B3F3-2A1825695F78}" type="pres">
      <dgm:prSet presAssocID="{FF8168DD-9202-4699-917D-B97C4C86B2B9}" presName="textRect" presStyleLbl="revTx" presStyleIdx="0" presStyleCnt="2">
        <dgm:presLayoutVars>
          <dgm:chMax val="1"/>
          <dgm:chPref val="1"/>
        </dgm:presLayoutVars>
      </dgm:prSet>
      <dgm:spPr/>
    </dgm:pt>
    <dgm:pt modelId="{041FF8E7-7372-4184-AE2E-5DB0E0208C0C}" type="pres">
      <dgm:prSet presAssocID="{6EA3FB20-6D44-4AFA-8980-D37E8DB1DEC0}" presName="sibTrans" presStyleCnt="0"/>
      <dgm:spPr/>
    </dgm:pt>
    <dgm:pt modelId="{6BC72FF9-01AC-47BA-92FC-0FF8CE2169C5}" type="pres">
      <dgm:prSet presAssocID="{7EE5A77C-B784-4CB5-9D5A-858649FFC40C}" presName="compNode" presStyleCnt="0"/>
      <dgm:spPr/>
    </dgm:pt>
    <dgm:pt modelId="{1C12B263-E19B-4203-BCC6-3AB19B719BD6}" type="pres">
      <dgm:prSet presAssocID="{7EE5A77C-B784-4CB5-9D5A-858649FFC4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24DE37FF-1190-463B-8428-CA4EBA8D315F}" type="pres">
      <dgm:prSet presAssocID="{7EE5A77C-B784-4CB5-9D5A-858649FFC40C}" presName="spaceRect" presStyleCnt="0"/>
      <dgm:spPr/>
    </dgm:pt>
    <dgm:pt modelId="{EA9C97D1-B098-4127-9973-E49900B4EF3F}" type="pres">
      <dgm:prSet presAssocID="{7EE5A77C-B784-4CB5-9D5A-858649FFC40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FADEE63-56EF-C74A-88A9-2031953F09A6}" type="presOf" srcId="{7EE5A77C-B784-4CB5-9D5A-858649FFC40C}" destId="{EA9C97D1-B098-4127-9973-E49900B4EF3F}" srcOrd="0" destOrd="0" presId="urn:microsoft.com/office/officeart/2018/2/layout/IconLabelList"/>
    <dgm:cxn modelId="{EF187880-3B8D-EA4D-AEF5-1E9C41D3ACFA}" type="presOf" srcId="{44F598F7-3CF5-4C90-B225-E04815D6DBD7}" destId="{32E8C343-44C5-445C-9273-086CC221B802}" srcOrd="0" destOrd="0" presId="urn:microsoft.com/office/officeart/2018/2/layout/IconLabelList"/>
    <dgm:cxn modelId="{F359F582-D601-8D4A-88A5-F0A6A8134AF6}" type="presOf" srcId="{FF8168DD-9202-4699-917D-B97C4C86B2B9}" destId="{05E2EB8E-2909-4C4C-B3F3-2A1825695F78}" srcOrd="0" destOrd="0" presId="urn:microsoft.com/office/officeart/2018/2/layout/IconLabelList"/>
    <dgm:cxn modelId="{4B50F186-6DCB-455F-B539-A313A74B8192}" srcId="{44F598F7-3CF5-4C90-B225-E04815D6DBD7}" destId="{7EE5A77C-B784-4CB5-9D5A-858649FFC40C}" srcOrd="1" destOrd="0" parTransId="{F3F9586A-F694-4CDB-ABAD-C4B207670180}" sibTransId="{5736FCE4-7D35-4C78-BC97-FE89CBA06626}"/>
    <dgm:cxn modelId="{0D57A195-C4A0-41F5-BC87-0D05473881FB}" srcId="{44F598F7-3CF5-4C90-B225-E04815D6DBD7}" destId="{FF8168DD-9202-4699-917D-B97C4C86B2B9}" srcOrd="0" destOrd="0" parTransId="{FE97C243-C10E-4935-9FC4-F5818D2BE1DC}" sibTransId="{6EA3FB20-6D44-4AFA-8980-D37E8DB1DEC0}"/>
    <dgm:cxn modelId="{A768601E-B400-DE48-A07B-E03A015BC2F4}" type="presParOf" srcId="{32E8C343-44C5-445C-9273-086CC221B802}" destId="{0C36B172-76C6-435F-BD16-7C4C31704C95}" srcOrd="0" destOrd="0" presId="urn:microsoft.com/office/officeart/2018/2/layout/IconLabelList"/>
    <dgm:cxn modelId="{A3E28436-7F14-D644-AC58-62DE2545234A}" type="presParOf" srcId="{0C36B172-76C6-435F-BD16-7C4C31704C95}" destId="{B1237E41-570B-45C8-A4D8-A5529B06D24D}" srcOrd="0" destOrd="0" presId="urn:microsoft.com/office/officeart/2018/2/layout/IconLabelList"/>
    <dgm:cxn modelId="{B98CF285-D521-2246-BF6C-944004C55E4D}" type="presParOf" srcId="{0C36B172-76C6-435F-BD16-7C4C31704C95}" destId="{C0B55145-1E25-4585-9941-61FF751DBE84}" srcOrd="1" destOrd="0" presId="urn:microsoft.com/office/officeart/2018/2/layout/IconLabelList"/>
    <dgm:cxn modelId="{013B1F0A-7F4E-E847-9024-4AD009EAEB08}" type="presParOf" srcId="{0C36B172-76C6-435F-BD16-7C4C31704C95}" destId="{05E2EB8E-2909-4C4C-B3F3-2A1825695F78}" srcOrd="2" destOrd="0" presId="urn:microsoft.com/office/officeart/2018/2/layout/IconLabelList"/>
    <dgm:cxn modelId="{E7415BE8-4FCD-234F-8AA5-3C40F64270D6}" type="presParOf" srcId="{32E8C343-44C5-445C-9273-086CC221B802}" destId="{041FF8E7-7372-4184-AE2E-5DB0E0208C0C}" srcOrd="1" destOrd="0" presId="urn:microsoft.com/office/officeart/2018/2/layout/IconLabelList"/>
    <dgm:cxn modelId="{93DA7897-4FA0-4A4B-A8CF-51E924A13AAF}" type="presParOf" srcId="{32E8C343-44C5-445C-9273-086CC221B802}" destId="{6BC72FF9-01AC-47BA-92FC-0FF8CE2169C5}" srcOrd="2" destOrd="0" presId="urn:microsoft.com/office/officeart/2018/2/layout/IconLabelList"/>
    <dgm:cxn modelId="{EA12CE5E-445C-2D4F-8CBF-4DDA9900AC5E}" type="presParOf" srcId="{6BC72FF9-01AC-47BA-92FC-0FF8CE2169C5}" destId="{1C12B263-E19B-4203-BCC6-3AB19B719BD6}" srcOrd="0" destOrd="0" presId="urn:microsoft.com/office/officeart/2018/2/layout/IconLabelList"/>
    <dgm:cxn modelId="{DEAC805F-A6B3-4E4B-A1AA-51D5FEBB3A12}" type="presParOf" srcId="{6BC72FF9-01AC-47BA-92FC-0FF8CE2169C5}" destId="{24DE37FF-1190-463B-8428-CA4EBA8D315F}" srcOrd="1" destOrd="0" presId="urn:microsoft.com/office/officeart/2018/2/layout/IconLabelList"/>
    <dgm:cxn modelId="{4654622F-5ACB-DF49-B30A-0BC7A3AB8CA9}" type="presParOf" srcId="{6BC72FF9-01AC-47BA-92FC-0FF8CE2169C5}" destId="{EA9C97D1-B098-4127-9973-E49900B4EF3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F598F7-3CF5-4C90-B225-E04815D6DBD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F8168DD-9202-4699-917D-B97C4C86B2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Obtained by dividing # applicants to openings</a:t>
          </a:r>
        </a:p>
      </dgm:t>
    </dgm:pt>
    <dgm:pt modelId="{FE97C243-C10E-4935-9FC4-F5818D2BE1DC}" type="parTrans" cxnId="{0D57A195-C4A0-41F5-BC87-0D05473881FB}">
      <dgm:prSet/>
      <dgm:spPr/>
      <dgm:t>
        <a:bodyPr/>
        <a:lstStyle/>
        <a:p>
          <a:endParaRPr lang="en-US"/>
        </a:p>
      </dgm:t>
    </dgm:pt>
    <dgm:pt modelId="{6EA3FB20-6D44-4AFA-8980-D37E8DB1DEC0}" type="sibTrans" cxnId="{0D57A195-C4A0-41F5-BC87-0D05473881FB}">
      <dgm:prSet/>
      <dgm:spPr/>
      <dgm:t>
        <a:bodyPr/>
        <a:lstStyle/>
        <a:p>
          <a:endParaRPr lang="en-US"/>
        </a:p>
      </dgm:t>
    </dgm:pt>
    <dgm:pt modelId="{7EE5A77C-B784-4CB5-9D5A-858649FFC4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Used for penalizing high attention opportunities</a:t>
          </a:r>
        </a:p>
      </dgm:t>
    </dgm:pt>
    <dgm:pt modelId="{F3F9586A-F694-4CDB-ABAD-C4B207670180}" type="parTrans" cxnId="{4B50F186-6DCB-455F-B539-A313A74B8192}">
      <dgm:prSet/>
      <dgm:spPr/>
      <dgm:t>
        <a:bodyPr/>
        <a:lstStyle/>
        <a:p>
          <a:endParaRPr lang="en-US"/>
        </a:p>
      </dgm:t>
    </dgm:pt>
    <dgm:pt modelId="{5736FCE4-7D35-4C78-BC97-FE89CBA06626}" type="sibTrans" cxnId="{4B50F186-6DCB-455F-B539-A313A74B8192}">
      <dgm:prSet/>
      <dgm:spPr/>
      <dgm:t>
        <a:bodyPr/>
        <a:lstStyle/>
        <a:p>
          <a:endParaRPr lang="en-US"/>
        </a:p>
      </dgm:t>
    </dgm:pt>
    <dgm:pt modelId="{45A762C7-E895-E54D-A9ED-6E03E8DC8EC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Multiplier is assigned based on  levels of measure</a:t>
          </a:r>
        </a:p>
      </dgm:t>
    </dgm:pt>
    <dgm:pt modelId="{AFAAF4FC-EEC8-914A-9A5F-ED392688A584}" type="parTrans" cxnId="{3661D138-AF98-B742-BFFF-C451C099ECD6}">
      <dgm:prSet/>
      <dgm:spPr/>
      <dgm:t>
        <a:bodyPr/>
        <a:lstStyle/>
        <a:p>
          <a:endParaRPr lang="en-US"/>
        </a:p>
      </dgm:t>
    </dgm:pt>
    <dgm:pt modelId="{3A2B53B9-06F2-FE42-AAAA-479447585394}" type="sibTrans" cxnId="{3661D138-AF98-B742-BFFF-C451C099ECD6}">
      <dgm:prSet/>
      <dgm:spPr/>
      <dgm:t>
        <a:bodyPr/>
        <a:lstStyle/>
        <a:p>
          <a:endParaRPr lang="en-US"/>
        </a:p>
      </dgm:t>
    </dgm:pt>
    <dgm:pt modelId="{FCC4222B-C71D-40AB-9713-9EEE2505AF8A}" type="pres">
      <dgm:prSet presAssocID="{44F598F7-3CF5-4C90-B225-E04815D6DBD7}" presName="root" presStyleCnt="0">
        <dgm:presLayoutVars>
          <dgm:dir/>
          <dgm:resizeHandles val="exact"/>
        </dgm:presLayoutVars>
      </dgm:prSet>
      <dgm:spPr/>
    </dgm:pt>
    <dgm:pt modelId="{F8B84196-5182-486A-A2EE-6276BD1EB7BC}" type="pres">
      <dgm:prSet presAssocID="{FF8168DD-9202-4699-917D-B97C4C86B2B9}" presName="compNode" presStyleCnt="0"/>
      <dgm:spPr/>
    </dgm:pt>
    <dgm:pt modelId="{29C09B9D-2D07-4782-A587-2B069BC35F99}" type="pres">
      <dgm:prSet presAssocID="{FF8168DD-9202-4699-917D-B97C4C86B2B9}" presName="iconBgRect" presStyleLbl="bgShp" presStyleIdx="0" presStyleCnt="3"/>
      <dgm:spPr/>
    </dgm:pt>
    <dgm:pt modelId="{21A8011D-0981-4177-B4B1-8ADDDE5F8B7F}" type="pres">
      <dgm:prSet presAssocID="{FF8168DD-9202-4699-917D-B97C4C86B2B9}" presName="iconRect" presStyleLbl="node1" presStyleIdx="0" presStyleCnt="3" custLinFactNeighborY="3128"/>
      <dgm:spPr>
        <a:blipFill rotWithShape="1">
          <a:blip xmlns:r="http://schemas.openxmlformats.org/officeDocument/2006/relationships" r:embed="rId1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a:blipFill>
        <a:ln>
          <a:noFill/>
        </a:ln>
      </dgm:spPr>
      <dgm:extLst/>
    </dgm:pt>
    <dgm:pt modelId="{C697E089-90CE-4CB2-AF93-2617E1345303}" type="pres">
      <dgm:prSet presAssocID="{FF8168DD-9202-4699-917D-B97C4C86B2B9}" presName="spaceRect" presStyleCnt="0"/>
      <dgm:spPr/>
    </dgm:pt>
    <dgm:pt modelId="{E70D833F-79F8-44BB-8AF9-3F22BB6288DD}" type="pres">
      <dgm:prSet presAssocID="{FF8168DD-9202-4699-917D-B97C4C86B2B9}" presName="textRect" presStyleLbl="revTx" presStyleIdx="0" presStyleCnt="3">
        <dgm:presLayoutVars>
          <dgm:chMax val="1"/>
          <dgm:chPref val="1"/>
        </dgm:presLayoutVars>
      </dgm:prSet>
      <dgm:spPr/>
    </dgm:pt>
    <dgm:pt modelId="{AF77447C-469E-4D24-B425-C5EEACED1055}" type="pres">
      <dgm:prSet presAssocID="{6EA3FB20-6D44-4AFA-8980-D37E8DB1DEC0}" presName="sibTrans" presStyleCnt="0"/>
      <dgm:spPr/>
    </dgm:pt>
    <dgm:pt modelId="{E8C53F51-76CA-4F8B-9FCC-CF50DB65E1EA}" type="pres">
      <dgm:prSet presAssocID="{7EE5A77C-B784-4CB5-9D5A-858649FFC40C}" presName="compNode" presStyleCnt="0"/>
      <dgm:spPr/>
    </dgm:pt>
    <dgm:pt modelId="{F81FA612-4261-44FA-BBF1-09EE03000AEB}" type="pres">
      <dgm:prSet presAssocID="{7EE5A77C-B784-4CB5-9D5A-858649FFC40C}" presName="iconBgRect" presStyleLbl="bgShp" presStyleIdx="1" presStyleCnt="3" custLinFactNeighborX="-1679" custLinFactNeighborY="4170"/>
      <dgm:spPr/>
    </dgm:pt>
    <dgm:pt modelId="{76BF8F20-B6A0-4015-B64B-5E77C6D98A1B}" type="pres">
      <dgm:prSet presAssocID="{7EE5A77C-B784-4CB5-9D5A-858649FFC40C}" presName="iconRect" presStyleLbl="nod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B6F0243B-7EC5-41D6-AB86-2C16D39CFB93}" type="pres">
      <dgm:prSet presAssocID="{7EE5A77C-B784-4CB5-9D5A-858649FFC40C}" presName="spaceRect" presStyleCnt="0"/>
      <dgm:spPr/>
    </dgm:pt>
    <dgm:pt modelId="{304EE377-884D-4D0C-99A7-EBEE14EB374C}" type="pres">
      <dgm:prSet presAssocID="{7EE5A77C-B784-4CB5-9D5A-858649FFC40C}" presName="textRect" presStyleLbl="revTx" presStyleIdx="1" presStyleCnt="3">
        <dgm:presLayoutVars>
          <dgm:chMax val="1"/>
          <dgm:chPref val="1"/>
        </dgm:presLayoutVars>
      </dgm:prSet>
      <dgm:spPr/>
    </dgm:pt>
    <dgm:pt modelId="{6129FFA5-0B76-4745-8AD8-D0A8C2668943}" type="pres">
      <dgm:prSet presAssocID="{5736FCE4-7D35-4C78-BC97-FE89CBA06626}" presName="sibTrans" presStyleCnt="0"/>
      <dgm:spPr/>
    </dgm:pt>
    <dgm:pt modelId="{D245F7BD-BF33-41CF-9DEB-24905686870C}" type="pres">
      <dgm:prSet presAssocID="{45A762C7-E895-E54D-A9ED-6E03E8DC8ECA}" presName="compNode" presStyleCnt="0"/>
      <dgm:spPr/>
    </dgm:pt>
    <dgm:pt modelId="{94EBBE57-B3BB-4BA2-A2C9-AFE69E95099D}" type="pres">
      <dgm:prSet presAssocID="{45A762C7-E895-E54D-A9ED-6E03E8DC8ECA}" presName="iconBgRect" presStyleLbl="bgShp" presStyleIdx="2" presStyleCnt="3"/>
      <dgm:spPr/>
    </dgm:pt>
    <dgm:pt modelId="{61755B1C-B6D4-4506-9DF1-CC08E3D8594E}" type="pres">
      <dgm:prSet presAssocID="{45A762C7-E895-E54D-A9ED-6E03E8DC8ECA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CB80EF42-6EC8-42B2-AAD0-5D18983A2EE5}" type="pres">
      <dgm:prSet presAssocID="{45A762C7-E895-E54D-A9ED-6E03E8DC8ECA}" presName="spaceRect" presStyleCnt="0"/>
      <dgm:spPr/>
    </dgm:pt>
    <dgm:pt modelId="{EFF37A0E-9EAE-4752-BF6B-3173A405970E}" type="pres">
      <dgm:prSet presAssocID="{45A762C7-E895-E54D-A9ED-6E03E8DC8EC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661D138-AF98-B742-BFFF-C451C099ECD6}" srcId="{44F598F7-3CF5-4C90-B225-E04815D6DBD7}" destId="{45A762C7-E895-E54D-A9ED-6E03E8DC8ECA}" srcOrd="2" destOrd="0" parTransId="{AFAAF4FC-EEC8-914A-9A5F-ED392688A584}" sibTransId="{3A2B53B9-06F2-FE42-AAAA-479447585394}"/>
    <dgm:cxn modelId="{4B50F186-6DCB-455F-B539-A313A74B8192}" srcId="{44F598F7-3CF5-4C90-B225-E04815D6DBD7}" destId="{7EE5A77C-B784-4CB5-9D5A-858649FFC40C}" srcOrd="1" destOrd="0" parTransId="{F3F9586A-F694-4CDB-ABAD-C4B207670180}" sibTransId="{5736FCE4-7D35-4C78-BC97-FE89CBA06626}"/>
    <dgm:cxn modelId="{0D57A195-C4A0-41F5-BC87-0D05473881FB}" srcId="{44F598F7-3CF5-4C90-B225-E04815D6DBD7}" destId="{FF8168DD-9202-4699-917D-B97C4C86B2B9}" srcOrd="0" destOrd="0" parTransId="{FE97C243-C10E-4935-9FC4-F5818D2BE1DC}" sibTransId="{6EA3FB20-6D44-4AFA-8980-D37E8DB1DEC0}"/>
    <dgm:cxn modelId="{BD4D50A1-8D9A-5245-92B9-43B2BD50E740}" type="presOf" srcId="{44F598F7-3CF5-4C90-B225-E04815D6DBD7}" destId="{FCC4222B-C71D-40AB-9713-9EEE2505AF8A}" srcOrd="0" destOrd="0" presId="urn:microsoft.com/office/officeart/2018/5/layout/IconCircleLabelList"/>
    <dgm:cxn modelId="{9A2672A6-880A-8447-B6E4-A9D2F52CEA70}" type="presOf" srcId="{FF8168DD-9202-4699-917D-B97C4C86B2B9}" destId="{E70D833F-79F8-44BB-8AF9-3F22BB6288DD}" srcOrd="0" destOrd="0" presId="urn:microsoft.com/office/officeart/2018/5/layout/IconCircleLabelList"/>
    <dgm:cxn modelId="{C239EFC0-1FFB-A74D-9F9B-98EC2453A4E0}" type="presOf" srcId="{45A762C7-E895-E54D-A9ED-6E03E8DC8ECA}" destId="{EFF37A0E-9EAE-4752-BF6B-3173A405970E}" srcOrd="0" destOrd="0" presId="urn:microsoft.com/office/officeart/2018/5/layout/IconCircleLabelList"/>
    <dgm:cxn modelId="{F0D547CD-C60A-8D4A-917A-7D80A717DF62}" type="presOf" srcId="{7EE5A77C-B784-4CB5-9D5A-858649FFC40C}" destId="{304EE377-884D-4D0C-99A7-EBEE14EB374C}" srcOrd="0" destOrd="0" presId="urn:microsoft.com/office/officeart/2018/5/layout/IconCircleLabelList"/>
    <dgm:cxn modelId="{340B5394-03AF-DE4F-834B-3D90E7571728}" type="presParOf" srcId="{FCC4222B-C71D-40AB-9713-9EEE2505AF8A}" destId="{F8B84196-5182-486A-A2EE-6276BD1EB7BC}" srcOrd="0" destOrd="0" presId="urn:microsoft.com/office/officeart/2018/5/layout/IconCircleLabelList"/>
    <dgm:cxn modelId="{AC08E8B2-92AE-5946-804C-6117EABD1452}" type="presParOf" srcId="{F8B84196-5182-486A-A2EE-6276BD1EB7BC}" destId="{29C09B9D-2D07-4782-A587-2B069BC35F99}" srcOrd="0" destOrd="0" presId="urn:microsoft.com/office/officeart/2018/5/layout/IconCircleLabelList"/>
    <dgm:cxn modelId="{F68A702F-23E4-9B42-BBFC-5524E071933E}" type="presParOf" srcId="{F8B84196-5182-486A-A2EE-6276BD1EB7BC}" destId="{21A8011D-0981-4177-B4B1-8ADDDE5F8B7F}" srcOrd="1" destOrd="0" presId="urn:microsoft.com/office/officeart/2018/5/layout/IconCircleLabelList"/>
    <dgm:cxn modelId="{E4CBC659-EBC8-1041-BA05-1F916878A938}" type="presParOf" srcId="{F8B84196-5182-486A-A2EE-6276BD1EB7BC}" destId="{C697E089-90CE-4CB2-AF93-2617E1345303}" srcOrd="2" destOrd="0" presId="urn:microsoft.com/office/officeart/2018/5/layout/IconCircleLabelList"/>
    <dgm:cxn modelId="{5B12496F-55C8-5A47-8225-12AFDE9E4659}" type="presParOf" srcId="{F8B84196-5182-486A-A2EE-6276BD1EB7BC}" destId="{E70D833F-79F8-44BB-8AF9-3F22BB6288DD}" srcOrd="3" destOrd="0" presId="urn:microsoft.com/office/officeart/2018/5/layout/IconCircleLabelList"/>
    <dgm:cxn modelId="{01489684-C44B-2E45-9ABA-D537FB658B47}" type="presParOf" srcId="{FCC4222B-C71D-40AB-9713-9EEE2505AF8A}" destId="{AF77447C-469E-4D24-B425-C5EEACED1055}" srcOrd="1" destOrd="0" presId="urn:microsoft.com/office/officeart/2018/5/layout/IconCircleLabelList"/>
    <dgm:cxn modelId="{0D4F34E4-0CBE-D245-BFAC-644AF804B464}" type="presParOf" srcId="{FCC4222B-C71D-40AB-9713-9EEE2505AF8A}" destId="{E8C53F51-76CA-4F8B-9FCC-CF50DB65E1EA}" srcOrd="2" destOrd="0" presId="urn:microsoft.com/office/officeart/2018/5/layout/IconCircleLabelList"/>
    <dgm:cxn modelId="{DBAFF2EE-2441-004C-97A2-C14DB56F010D}" type="presParOf" srcId="{E8C53F51-76CA-4F8B-9FCC-CF50DB65E1EA}" destId="{F81FA612-4261-44FA-BBF1-09EE03000AEB}" srcOrd="0" destOrd="0" presId="urn:microsoft.com/office/officeart/2018/5/layout/IconCircleLabelList"/>
    <dgm:cxn modelId="{17605767-C828-6449-8DDB-3F9A338729FA}" type="presParOf" srcId="{E8C53F51-76CA-4F8B-9FCC-CF50DB65E1EA}" destId="{76BF8F20-B6A0-4015-B64B-5E77C6D98A1B}" srcOrd="1" destOrd="0" presId="urn:microsoft.com/office/officeart/2018/5/layout/IconCircleLabelList"/>
    <dgm:cxn modelId="{9C1BFA2D-1635-AB48-ADF7-0A282304F086}" type="presParOf" srcId="{E8C53F51-76CA-4F8B-9FCC-CF50DB65E1EA}" destId="{B6F0243B-7EC5-41D6-AB86-2C16D39CFB93}" srcOrd="2" destOrd="0" presId="urn:microsoft.com/office/officeart/2018/5/layout/IconCircleLabelList"/>
    <dgm:cxn modelId="{EA776726-3403-E54C-A722-E0DA31F95B22}" type="presParOf" srcId="{E8C53F51-76CA-4F8B-9FCC-CF50DB65E1EA}" destId="{304EE377-884D-4D0C-99A7-EBEE14EB374C}" srcOrd="3" destOrd="0" presId="urn:microsoft.com/office/officeart/2018/5/layout/IconCircleLabelList"/>
    <dgm:cxn modelId="{A73B07C0-A0AB-494F-9A04-BB7619AFA8FA}" type="presParOf" srcId="{FCC4222B-C71D-40AB-9713-9EEE2505AF8A}" destId="{6129FFA5-0B76-4745-8AD8-D0A8C2668943}" srcOrd="3" destOrd="0" presId="urn:microsoft.com/office/officeart/2018/5/layout/IconCircleLabelList"/>
    <dgm:cxn modelId="{A26F1B87-4BB3-0543-8E7B-3065E800981C}" type="presParOf" srcId="{FCC4222B-C71D-40AB-9713-9EEE2505AF8A}" destId="{D245F7BD-BF33-41CF-9DEB-24905686870C}" srcOrd="4" destOrd="0" presId="urn:microsoft.com/office/officeart/2018/5/layout/IconCircleLabelList"/>
    <dgm:cxn modelId="{EFF4EDAA-B820-F84A-BA39-5C9F5C8E93A2}" type="presParOf" srcId="{D245F7BD-BF33-41CF-9DEB-24905686870C}" destId="{94EBBE57-B3BB-4BA2-A2C9-AFE69E95099D}" srcOrd="0" destOrd="0" presId="urn:microsoft.com/office/officeart/2018/5/layout/IconCircleLabelList"/>
    <dgm:cxn modelId="{F9B91730-47F3-DE4F-9468-3D458AFF04B8}" type="presParOf" srcId="{D245F7BD-BF33-41CF-9DEB-24905686870C}" destId="{61755B1C-B6D4-4506-9DF1-CC08E3D8594E}" srcOrd="1" destOrd="0" presId="urn:microsoft.com/office/officeart/2018/5/layout/IconCircleLabelList"/>
    <dgm:cxn modelId="{B656E7F7-CAF6-2E47-9318-918B36008C11}" type="presParOf" srcId="{D245F7BD-BF33-41CF-9DEB-24905686870C}" destId="{CB80EF42-6EC8-42B2-AAD0-5D18983A2EE5}" srcOrd="2" destOrd="0" presId="urn:microsoft.com/office/officeart/2018/5/layout/IconCircleLabelList"/>
    <dgm:cxn modelId="{35F7BB64-B66A-D742-AD2B-85979F7056DE}" type="presParOf" srcId="{D245F7BD-BF33-41CF-9DEB-24905686870C}" destId="{EFF37A0E-9EAE-4752-BF6B-3173A405970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7DF61-05FB-46FD-BFE5-9654DC8530AB}">
      <dsp:nvSpPr>
        <dsp:cNvPr id="0" name=""/>
        <dsp:cNvSpPr/>
      </dsp:nvSpPr>
      <dsp:spPr>
        <a:xfrm>
          <a:off x="1076676" y="17294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D5AFC-B41E-474E-8ACA-4E47C21E7231}">
      <dsp:nvSpPr>
        <dsp:cNvPr id="0" name=""/>
        <dsp:cNvSpPr/>
      </dsp:nvSpPr>
      <dsp:spPr>
        <a:xfrm>
          <a:off x="1407458" y="340972"/>
          <a:ext cx="1122685" cy="11368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7D80D-8AA5-4852-8BFE-C900D6816E12}">
      <dsp:nvSpPr>
        <dsp:cNvPr id="0" name=""/>
        <dsp:cNvSpPr/>
      </dsp:nvSpPr>
      <dsp:spPr>
        <a:xfrm>
          <a:off x="506301" y="235729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400" kern="1200" cap="none" dirty="0"/>
        </a:p>
      </dsp:txBody>
      <dsp:txXfrm>
        <a:off x="506301" y="2357295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A7D28-0540-4513-A87B-0EFC3D063BC5}">
      <dsp:nvSpPr>
        <dsp:cNvPr id="0" name=""/>
        <dsp:cNvSpPr/>
      </dsp:nvSpPr>
      <dsp:spPr>
        <a:xfrm>
          <a:off x="599625" y="23392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C824F-0DDD-43BA-B2F2-A5B7A478EE5C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9831F-1B97-4F10-ACE9-03BA5B510AFA}">
      <dsp:nvSpPr>
        <dsp:cNvPr id="0" name=""/>
        <dsp:cNvSpPr/>
      </dsp:nvSpPr>
      <dsp:spPr>
        <a:xfrm>
          <a:off x="0" y="256932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dirty="0"/>
            <a:t>Simple technique used for tuning contribution of parameters </a:t>
          </a:r>
        </a:p>
      </dsp:txBody>
      <dsp:txXfrm>
        <a:off x="0" y="2569328"/>
        <a:ext cx="3037500" cy="720000"/>
      </dsp:txXfrm>
    </dsp:sp>
    <dsp:sp modelId="{F189C2F0-2472-4595-930A-A2CEE444838F}">
      <dsp:nvSpPr>
        <dsp:cNvPr id="0" name=""/>
        <dsp:cNvSpPr/>
      </dsp:nvSpPr>
      <dsp:spPr>
        <a:xfrm>
          <a:off x="4168688" y="23392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5FE4A-C490-423A-B2E3-1723676C2F90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5B3B8-18D6-466C-BCAE-BA964F01A9C4}">
      <dsp:nvSpPr>
        <dsp:cNvPr id="0" name=""/>
        <dsp:cNvSpPr/>
      </dsp:nvSpPr>
      <dsp:spPr>
        <a:xfrm>
          <a:off x="3576376" y="255356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dirty="0"/>
            <a:t>Country, Skill &amp; Background parameters used for ranking</a:t>
          </a:r>
        </a:p>
      </dsp:txBody>
      <dsp:txXfrm>
        <a:off x="3576376" y="2553560"/>
        <a:ext cx="3037500" cy="720000"/>
      </dsp:txXfrm>
    </dsp:sp>
    <dsp:sp modelId="{476BD368-C66B-405C-88CC-A5334C8DAC4C}">
      <dsp:nvSpPr>
        <dsp:cNvPr id="0" name=""/>
        <dsp:cNvSpPr/>
      </dsp:nvSpPr>
      <dsp:spPr>
        <a:xfrm>
          <a:off x="7737751" y="23392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5036F6-BC61-47EF-BD43-76E73A796CE2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6D76F-3588-4548-BD01-C8EE60DA3946}">
      <dsp:nvSpPr>
        <dsp:cNvPr id="0" name=""/>
        <dsp:cNvSpPr/>
      </dsp:nvSpPr>
      <dsp:spPr>
        <a:xfrm>
          <a:off x="7152752" y="25378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dirty="0"/>
            <a:t>Multiplied with popularity factor for final rating </a:t>
          </a:r>
        </a:p>
      </dsp:txBody>
      <dsp:txXfrm>
        <a:off x="7152752" y="2537800"/>
        <a:ext cx="303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23CB4-8AE8-C74C-9D30-6B2C00E75340}">
      <dsp:nvSpPr>
        <dsp:cNvPr id="0" name=""/>
        <dsp:cNvSpPr/>
      </dsp:nvSpPr>
      <dsp:spPr>
        <a:xfrm>
          <a:off x="399" y="818981"/>
          <a:ext cx="1454749" cy="727374"/>
        </a:xfrm>
        <a:prstGeom prst="roundRect">
          <a:avLst>
            <a:gd name="adj" fmla="val 10000"/>
          </a:avLst>
        </a:prstGeom>
        <a:solidFill>
          <a:srgbClr val="2B334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Music</a:t>
          </a:r>
        </a:p>
      </dsp:txBody>
      <dsp:txXfrm>
        <a:off x="21703" y="840285"/>
        <a:ext cx="1412141" cy="684766"/>
      </dsp:txXfrm>
    </dsp:sp>
    <dsp:sp modelId="{A1459BD0-3FF3-F643-858F-06AFFBA3A8EC}">
      <dsp:nvSpPr>
        <dsp:cNvPr id="0" name=""/>
        <dsp:cNvSpPr/>
      </dsp:nvSpPr>
      <dsp:spPr>
        <a:xfrm>
          <a:off x="145874" y="1546356"/>
          <a:ext cx="145474" cy="545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531"/>
              </a:lnTo>
              <a:lnTo>
                <a:pt x="145474" y="545531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448BF-41C6-E041-B023-709BFC93CCF7}">
      <dsp:nvSpPr>
        <dsp:cNvPr id="0" name=""/>
        <dsp:cNvSpPr/>
      </dsp:nvSpPr>
      <dsp:spPr>
        <a:xfrm>
          <a:off x="291349" y="1728200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Theatre</a:t>
          </a:r>
        </a:p>
      </dsp:txBody>
      <dsp:txXfrm>
        <a:off x="312653" y="1749504"/>
        <a:ext cx="1121191" cy="684766"/>
      </dsp:txXfrm>
    </dsp:sp>
    <dsp:sp modelId="{3A7B1EFF-3294-E141-9E5D-9D824F9271C6}">
      <dsp:nvSpPr>
        <dsp:cNvPr id="0" name=""/>
        <dsp:cNvSpPr/>
      </dsp:nvSpPr>
      <dsp:spPr>
        <a:xfrm>
          <a:off x="145874" y="1546356"/>
          <a:ext cx="145474" cy="1454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4749"/>
              </a:lnTo>
              <a:lnTo>
                <a:pt x="145474" y="1454749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21D00-33EF-1442-8126-AC3D352ACE21}">
      <dsp:nvSpPr>
        <dsp:cNvPr id="0" name=""/>
        <dsp:cNvSpPr/>
      </dsp:nvSpPr>
      <dsp:spPr>
        <a:xfrm>
          <a:off x="291349" y="2637418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Arts</a:t>
          </a:r>
        </a:p>
      </dsp:txBody>
      <dsp:txXfrm>
        <a:off x="312653" y="2658722"/>
        <a:ext cx="1121191" cy="684766"/>
      </dsp:txXfrm>
    </dsp:sp>
    <dsp:sp modelId="{E8C7B2BF-1162-CA48-80FE-E7B8DFC2DCD9}">
      <dsp:nvSpPr>
        <dsp:cNvPr id="0" name=""/>
        <dsp:cNvSpPr/>
      </dsp:nvSpPr>
      <dsp:spPr>
        <a:xfrm>
          <a:off x="145874" y="1546356"/>
          <a:ext cx="145474" cy="236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968"/>
              </a:lnTo>
              <a:lnTo>
                <a:pt x="145474" y="2363968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1DA1C5-1CA4-1B4E-AFB5-92610A19BEE5}">
      <dsp:nvSpPr>
        <dsp:cNvPr id="0" name=""/>
        <dsp:cNvSpPr/>
      </dsp:nvSpPr>
      <dsp:spPr>
        <a:xfrm>
          <a:off x="291349" y="3546637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Sports</a:t>
          </a:r>
        </a:p>
      </dsp:txBody>
      <dsp:txXfrm>
        <a:off x="312653" y="3567941"/>
        <a:ext cx="1121191" cy="684766"/>
      </dsp:txXfrm>
    </dsp:sp>
    <dsp:sp modelId="{F4409490-2B78-374C-8B83-21F5A4EC6EA4}">
      <dsp:nvSpPr>
        <dsp:cNvPr id="0" name=""/>
        <dsp:cNvSpPr/>
      </dsp:nvSpPr>
      <dsp:spPr>
        <a:xfrm>
          <a:off x="1818836" y="818981"/>
          <a:ext cx="1454749" cy="727374"/>
        </a:xfrm>
        <a:prstGeom prst="roundRect">
          <a:avLst>
            <a:gd name="adj" fmla="val 10000"/>
          </a:avLst>
        </a:prstGeom>
        <a:solidFill>
          <a:srgbClr val="2B334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MS PowerPoint</a:t>
          </a:r>
        </a:p>
      </dsp:txBody>
      <dsp:txXfrm>
        <a:off x="1840140" y="840285"/>
        <a:ext cx="1412141" cy="684766"/>
      </dsp:txXfrm>
    </dsp:sp>
    <dsp:sp modelId="{8296BD47-4E8E-BD4F-AAE8-8DACCA4711C7}">
      <dsp:nvSpPr>
        <dsp:cNvPr id="0" name=""/>
        <dsp:cNvSpPr/>
      </dsp:nvSpPr>
      <dsp:spPr>
        <a:xfrm>
          <a:off x="1964311" y="1546356"/>
          <a:ext cx="145474" cy="545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531"/>
              </a:lnTo>
              <a:lnTo>
                <a:pt x="145474" y="545531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AEEFC8-9C71-DA44-BCBF-CE6D207CF9C8}">
      <dsp:nvSpPr>
        <dsp:cNvPr id="0" name=""/>
        <dsp:cNvSpPr/>
      </dsp:nvSpPr>
      <dsp:spPr>
        <a:xfrm>
          <a:off x="2109786" y="1728200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MS Word</a:t>
          </a:r>
        </a:p>
      </dsp:txBody>
      <dsp:txXfrm>
        <a:off x="2131090" y="1749504"/>
        <a:ext cx="1121191" cy="684766"/>
      </dsp:txXfrm>
    </dsp:sp>
    <dsp:sp modelId="{F3447143-A4A1-3C43-9C65-E5302F45F50B}">
      <dsp:nvSpPr>
        <dsp:cNvPr id="0" name=""/>
        <dsp:cNvSpPr/>
      </dsp:nvSpPr>
      <dsp:spPr>
        <a:xfrm>
          <a:off x="1964311" y="1546356"/>
          <a:ext cx="145474" cy="1454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4749"/>
              </a:lnTo>
              <a:lnTo>
                <a:pt x="145474" y="1454749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4CD27-5EBA-5E45-B28D-7A932CCBB411}">
      <dsp:nvSpPr>
        <dsp:cNvPr id="0" name=""/>
        <dsp:cNvSpPr/>
      </dsp:nvSpPr>
      <dsp:spPr>
        <a:xfrm>
          <a:off x="2109786" y="2637418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MS Excel</a:t>
          </a:r>
        </a:p>
      </dsp:txBody>
      <dsp:txXfrm>
        <a:off x="2131090" y="2658722"/>
        <a:ext cx="1121191" cy="684766"/>
      </dsp:txXfrm>
    </dsp:sp>
    <dsp:sp modelId="{3C03F702-126C-6B4A-ADAA-A005A0364A2E}">
      <dsp:nvSpPr>
        <dsp:cNvPr id="0" name=""/>
        <dsp:cNvSpPr/>
      </dsp:nvSpPr>
      <dsp:spPr>
        <a:xfrm>
          <a:off x="1964311" y="1546356"/>
          <a:ext cx="145474" cy="2363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3968"/>
              </a:lnTo>
              <a:lnTo>
                <a:pt x="145474" y="2363968"/>
              </a:lnTo>
            </a:path>
          </a:pathLst>
        </a:custGeom>
        <a:noFill/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81F44-A3BF-A342-93CC-FBAABAD3F4D9}">
      <dsp:nvSpPr>
        <dsp:cNvPr id="0" name=""/>
        <dsp:cNvSpPr/>
      </dsp:nvSpPr>
      <dsp:spPr>
        <a:xfrm>
          <a:off x="2109786" y="3546637"/>
          <a:ext cx="1163799" cy="7273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B334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Google Drive</a:t>
          </a:r>
        </a:p>
      </dsp:txBody>
      <dsp:txXfrm>
        <a:off x="2131090" y="3567941"/>
        <a:ext cx="1121191" cy="6847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37E41-570B-45C8-A4D8-A5529B06D24D}">
      <dsp:nvSpPr>
        <dsp:cNvPr id="0" name=""/>
        <dsp:cNvSpPr/>
      </dsp:nvSpPr>
      <dsp:spPr>
        <a:xfrm>
          <a:off x="901602" y="1258111"/>
          <a:ext cx="1377000" cy="1377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2EB8E-2909-4C4C-B3F3-2A1825695F78}">
      <dsp:nvSpPr>
        <dsp:cNvPr id="0" name=""/>
        <dsp:cNvSpPr/>
      </dsp:nvSpPr>
      <dsp:spPr>
        <a:xfrm>
          <a:off x="60101" y="3005368"/>
          <a:ext cx="306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Technique used for Market-Basket Analysis</a:t>
          </a:r>
          <a:endParaRPr lang="en-US" sz="1600" kern="1200" cap="none"/>
        </a:p>
      </dsp:txBody>
      <dsp:txXfrm>
        <a:off x="60101" y="3005368"/>
        <a:ext cx="3060000" cy="720000"/>
      </dsp:txXfrm>
    </dsp:sp>
    <dsp:sp modelId="{1C12B263-E19B-4203-BCC6-3AB19B719BD6}">
      <dsp:nvSpPr>
        <dsp:cNvPr id="0" name=""/>
        <dsp:cNvSpPr/>
      </dsp:nvSpPr>
      <dsp:spPr>
        <a:xfrm>
          <a:off x="4497102" y="1258111"/>
          <a:ext cx="1377000" cy="1377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C97D1-B098-4127-9973-E49900B4EF3F}">
      <dsp:nvSpPr>
        <dsp:cNvPr id="0" name=""/>
        <dsp:cNvSpPr/>
      </dsp:nvSpPr>
      <dsp:spPr>
        <a:xfrm>
          <a:off x="3655602" y="3005368"/>
          <a:ext cx="306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Provided relevant Skill, Background &amp; Language Information</a:t>
          </a:r>
          <a:endParaRPr lang="en-US" sz="1600" kern="1200" cap="none"/>
        </a:p>
      </dsp:txBody>
      <dsp:txXfrm>
        <a:off x="3655602" y="3005368"/>
        <a:ext cx="306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09B9D-2D07-4782-A587-2B069BC35F99}">
      <dsp:nvSpPr>
        <dsp:cNvPr id="0" name=""/>
        <dsp:cNvSpPr/>
      </dsp:nvSpPr>
      <dsp:spPr>
        <a:xfrm>
          <a:off x="559947" y="433294"/>
          <a:ext cx="1612687" cy="16126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8011D-0981-4177-B4B1-8ADDDE5F8B7F}">
      <dsp:nvSpPr>
        <dsp:cNvPr id="0" name=""/>
        <dsp:cNvSpPr/>
      </dsp:nvSpPr>
      <dsp:spPr>
        <a:xfrm>
          <a:off x="903635" y="805926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D833F-79F8-44BB-8AF9-3F22BB6288DD}">
      <dsp:nvSpPr>
        <dsp:cNvPr id="0" name=""/>
        <dsp:cNvSpPr/>
      </dsp:nvSpPr>
      <dsp:spPr>
        <a:xfrm>
          <a:off x="44416" y="254829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Obtained by dividing # applicants to openings</a:t>
          </a:r>
        </a:p>
      </dsp:txBody>
      <dsp:txXfrm>
        <a:off x="44416" y="2548295"/>
        <a:ext cx="2643750" cy="720000"/>
      </dsp:txXfrm>
    </dsp:sp>
    <dsp:sp modelId="{F81FA612-4261-44FA-BBF1-09EE03000AEB}">
      <dsp:nvSpPr>
        <dsp:cNvPr id="0" name=""/>
        <dsp:cNvSpPr/>
      </dsp:nvSpPr>
      <dsp:spPr>
        <a:xfrm>
          <a:off x="3639277" y="500544"/>
          <a:ext cx="1612687" cy="16126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F8F20-B6A0-4015-B64B-5E77C6D98A1B}">
      <dsp:nvSpPr>
        <dsp:cNvPr id="0" name=""/>
        <dsp:cNvSpPr/>
      </dsp:nvSpPr>
      <dsp:spPr>
        <a:xfrm>
          <a:off x="4010041" y="776982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EE377-884D-4D0C-99A7-EBEE14EB374C}">
      <dsp:nvSpPr>
        <dsp:cNvPr id="0" name=""/>
        <dsp:cNvSpPr/>
      </dsp:nvSpPr>
      <dsp:spPr>
        <a:xfrm>
          <a:off x="3150823" y="254829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Used for penalizing high attention opportunities</a:t>
          </a:r>
        </a:p>
      </dsp:txBody>
      <dsp:txXfrm>
        <a:off x="3150823" y="2548295"/>
        <a:ext cx="2643750" cy="720000"/>
      </dsp:txXfrm>
    </dsp:sp>
    <dsp:sp modelId="{94EBBE57-B3BB-4BA2-A2C9-AFE69E95099D}">
      <dsp:nvSpPr>
        <dsp:cNvPr id="0" name=""/>
        <dsp:cNvSpPr/>
      </dsp:nvSpPr>
      <dsp:spPr>
        <a:xfrm>
          <a:off x="6772760" y="433294"/>
          <a:ext cx="1612687" cy="16126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755B1C-B6D4-4506-9DF1-CC08E3D8594E}">
      <dsp:nvSpPr>
        <dsp:cNvPr id="0" name=""/>
        <dsp:cNvSpPr/>
      </dsp:nvSpPr>
      <dsp:spPr>
        <a:xfrm>
          <a:off x="7116448" y="776982"/>
          <a:ext cx="925312" cy="92531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37A0E-9EAE-4752-BF6B-3173A405970E}">
      <dsp:nvSpPr>
        <dsp:cNvPr id="0" name=""/>
        <dsp:cNvSpPr/>
      </dsp:nvSpPr>
      <dsp:spPr>
        <a:xfrm>
          <a:off x="6257229" y="254829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dirty="0"/>
            <a:t>Multiplier is assigned based on  levels of measure</a:t>
          </a:r>
        </a:p>
      </dsp:txBody>
      <dsp:txXfrm>
        <a:off x="6257229" y="2548295"/>
        <a:ext cx="26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0.92589</cdr:x>
      <cdr:y>0.4425</cdr:y>
    </cdr:from>
    <cdr:to>
      <cdr:x>0.97995</cdr:x>
      <cdr:y>0.47563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08094E56-1644-4700-A1C2-2B3C5C38B770}"/>
            </a:ext>
          </a:extLst>
        </cdr:cNvPr>
        <cdr:cNvSpPr txBox="1"/>
      </cdr:nvSpPr>
      <cdr:spPr>
        <a:xfrm xmlns:a="http://schemas.openxmlformats.org/drawingml/2006/main">
          <a:off x="6743700" y="1441450"/>
          <a:ext cx="393700" cy="1079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CA" sz="1100"/>
        </a:p>
      </cdr:txBody>
    </cdr:sp>
  </cdr:relSizeAnchor>
  <cdr:relSizeAnchor xmlns:cdr="http://schemas.openxmlformats.org/drawingml/2006/chartDrawing">
    <cdr:from>
      <cdr:x>0.84966</cdr:x>
      <cdr:y>0.63353</cdr:y>
    </cdr:from>
    <cdr:to>
      <cdr:x>1</cdr:x>
      <cdr:y>0.8616</cdr:y>
    </cdr:to>
    <cdr:grpSp>
      <cdr:nvGrpSpPr>
        <cdr:cNvPr id="15" name="Group 14">
          <a:extLst xmlns:a="http://schemas.openxmlformats.org/drawingml/2006/main">
            <a:ext uri="{FF2B5EF4-FFF2-40B4-BE49-F238E27FC236}">
              <a16:creationId xmlns:a16="http://schemas.microsoft.com/office/drawing/2014/main" id="{C548BB0B-1BF4-4CE7-A767-03E98866B616}"/>
            </a:ext>
          </a:extLst>
        </cdr:cNvPr>
        <cdr:cNvGrpSpPr/>
      </cdr:nvGrpSpPr>
      <cdr:grpSpPr>
        <a:xfrm xmlns:a="http://schemas.openxmlformats.org/drawingml/2006/main">
          <a:off x="5118270" y="3055340"/>
          <a:ext cx="905634" cy="1099919"/>
          <a:chOff x="5966422" y="1987550"/>
          <a:chExt cx="1126528" cy="742950"/>
        </a:xfrm>
      </cdr:grpSpPr>
      <cdr:grpSp>
        <cdr:nvGrpSpPr>
          <cdr:cNvPr id="13" name="Group 12">
            <a:extLst xmlns:a="http://schemas.openxmlformats.org/drawingml/2006/main">
              <a:ext uri="{FF2B5EF4-FFF2-40B4-BE49-F238E27FC236}">
                <a16:creationId xmlns:a16="http://schemas.microsoft.com/office/drawing/2014/main" id="{4791CCE1-F866-4F53-B16F-7F89319DD178}"/>
              </a:ext>
            </a:extLst>
          </cdr:cNvPr>
          <cdr:cNvGrpSpPr/>
        </cdr:nvGrpSpPr>
        <cdr:grpSpPr>
          <a:xfrm xmlns:a="http://schemas.openxmlformats.org/drawingml/2006/main">
            <a:off x="5966422" y="2197100"/>
            <a:ext cx="1018579" cy="222250"/>
            <a:chOff x="5966422" y="2197100"/>
            <a:chExt cx="1018578" cy="222250"/>
          </a:xfrm>
        </cdr:grpSpPr>
        <cdr:sp macro="" textlink="">
          <cdr:nvSpPr>
            <cdr:cNvPr id="2" name="Rectangle 1">
              <a:extLst xmlns:a="http://schemas.openxmlformats.org/drawingml/2006/main">
                <a:ext uri="{FF2B5EF4-FFF2-40B4-BE49-F238E27FC236}">
                  <a16:creationId xmlns:a16="http://schemas.microsoft.com/office/drawing/2014/main" id="{B56453A5-EB33-4231-839D-31B5CCB0783D}"/>
                </a:ext>
              </a:extLst>
            </cdr:cNvPr>
            <cdr:cNvSpPr/>
          </cdr:nvSpPr>
          <cdr:spPr>
            <a:xfrm xmlns:a="http://schemas.openxmlformats.org/drawingml/2006/main">
              <a:off x="5966422" y="2254250"/>
              <a:ext cx="137263" cy="82550"/>
            </a:xfrm>
            <a:prstGeom xmlns:a="http://schemas.openxmlformats.org/drawingml/2006/main" prst="rect">
              <a:avLst/>
            </a:prstGeom>
            <a:solidFill xmlns:a="http://schemas.openxmlformats.org/drawingml/2006/main">
              <a:schemeClr val="accent5">
                <a:lumMod val="75000"/>
              </a:schemeClr>
            </a:solidFill>
          </cdr:spPr>
          <cdr:style>
            <a:lnRef xmlns:a="http://schemas.openxmlformats.org/drawingml/2006/main" idx="2">
              <a:schemeClr val="accent1">
                <a:shade val="50000"/>
              </a:schemeClr>
            </a:lnRef>
            <a:fillRef xmlns:a="http://schemas.openxmlformats.org/drawingml/2006/main" idx="1">
              <a:schemeClr val="accent1"/>
            </a:fillRef>
            <a:effectRef xmlns:a="http://schemas.openxmlformats.org/drawingml/2006/main" idx="0">
              <a:schemeClr val="accent1"/>
            </a:effectRef>
            <a:fontRef xmlns:a="http://schemas.openxmlformats.org/drawingml/2006/main" idx="minor">
              <a:schemeClr val="lt1"/>
            </a:fontRef>
          </cdr:style>
          <cdr:txBody>
            <a:bodyPr xmlns:a="http://schemas.openxmlformats.org/drawingml/2006/main" vertOverflow="clip"/>
            <a:lstStyle xmlns:a="http://schemas.openxmlformats.org/drawingml/2006/main"/>
            <a:p xmlns:a="http://schemas.openxmlformats.org/drawingml/2006/main">
              <a:endParaRPr lang="en-US"/>
            </a:p>
          </cdr:txBody>
        </cdr:sp>
        <cdr:sp macro="" textlink="">
          <cdr:nvSpPr>
            <cdr:cNvPr id="6" name="TextBox 5">
              <a:extLst xmlns:a="http://schemas.openxmlformats.org/drawingml/2006/main">
                <a:ext uri="{FF2B5EF4-FFF2-40B4-BE49-F238E27FC236}">
                  <a16:creationId xmlns:a16="http://schemas.microsoft.com/office/drawing/2014/main" id="{96B3B49A-C1CB-4735-80CB-28EA94E5CF3A}"/>
                </a:ext>
              </a:extLst>
            </cdr:cNvPr>
            <cdr:cNvSpPr txBox="1"/>
          </cdr:nvSpPr>
          <cdr:spPr>
            <a:xfrm xmlns:a="http://schemas.openxmlformats.org/drawingml/2006/main">
              <a:off x="6207609" y="2197100"/>
              <a:ext cx="777391" cy="222250"/>
            </a:xfrm>
            <a:prstGeom xmlns:a="http://schemas.openxmlformats.org/drawingml/2006/main" prst="rect">
              <a:avLst/>
            </a:prstGeom>
          </cdr:spPr>
          <cdr:txBody>
            <a:bodyPr xmlns:a="http://schemas.openxmlformats.org/drawingml/2006/main" vertOverflow="clip" wrap="square" rtlCol="0"/>
            <a:lstStyle xmlns:a="http://schemas.openxmlformats.org/drawingml/2006/main"/>
            <a:p xmlns:a="http://schemas.openxmlformats.org/drawingml/2006/main">
              <a:r>
                <a:rPr lang="en-CA" sz="1000" dirty="0"/>
                <a:t>Similar</a:t>
              </a:r>
            </a:p>
            <a:p xmlns:a="http://schemas.openxmlformats.org/drawingml/2006/main">
              <a:endParaRPr lang="en-CA" sz="1100" dirty="0"/>
            </a:p>
          </cdr:txBody>
        </cdr:sp>
      </cdr:grpSp>
      <cdr:grpSp>
        <cdr:nvGrpSpPr>
          <cdr:cNvPr id="14" name="Group 13">
            <a:extLst xmlns:a="http://schemas.openxmlformats.org/drawingml/2006/main">
              <a:ext uri="{FF2B5EF4-FFF2-40B4-BE49-F238E27FC236}">
                <a16:creationId xmlns:a16="http://schemas.microsoft.com/office/drawing/2014/main" id="{95FFB7B5-F148-4943-96F5-542B4B03D509}"/>
              </a:ext>
            </a:extLst>
          </cdr:cNvPr>
          <cdr:cNvGrpSpPr/>
        </cdr:nvGrpSpPr>
        <cdr:grpSpPr>
          <a:xfrm xmlns:a="http://schemas.openxmlformats.org/drawingml/2006/main">
            <a:off x="5966859" y="2393949"/>
            <a:ext cx="1126091" cy="336551"/>
            <a:chOff x="5966859" y="2393950"/>
            <a:chExt cx="1126091" cy="336550"/>
          </a:xfrm>
        </cdr:grpSpPr>
        <cdr:sp macro="" textlink="">
          <cdr:nvSpPr>
            <cdr:cNvPr id="4" name="Rectangle 3">
              <a:extLst xmlns:a="http://schemas.openxmlformats.org/drawingml/2006/main">
                <a:ext uri="{FF2B5EF4-FFF2-40B4-BE49-F238E27FC236}">
                  <a16:creationId xmlns:a16="http://schemas.microsoft.com/office/drawing/2014/main" id="{92B6E72E-4DBE-4A05-AACE-1E69DAED8378}"/>
                </a:ext>
              </a:extLst>
            </cdr:cNvPr>
            <cdr:cNvSpPr/>
          </cdr:nvSpPr>
          <cdr:spPr>
            <a:xfrm xmlns:a="http://schemas.openxmlformats.org/drawingml/2006/main">
              <a:off x="5966859" y="2457450"/>
              <a:ext cx="129142" cy="88900"/>
            </a:xfrm>
            <a:prstGeom xmlns:a="http://schemas.openxmlformats.org/drawingml/2006/main" prst="rect">
              <a:avLst/>
            </a:prstGeom>
            <a:solidFill xmlns:a="http://schemas.openxmlformats.org/drawingml/2006/main">
              <a:schemeClr val="bg2">
                <a:lumMod val="75000"/>
              </a:schemeClr>
            </a:solidFill>
            <a:ln xmlns:a="http://schemas.openxmlformats.org/drawingml/2006/main">
              <a:solidFill>
                <a:schemeClr val="bg2">
                  <a:lumMod val="75000"/>
                </a:schemeClr>
              </a:solidFill>
            </a:ln>
          </cdr:spPr>
          <cdr:style>
            <a:lnRef xmlns:a="http://schemas.openxmlformats.org/drawingml/2006/main" idx="2">
              <a:schemeClr val="accent1">
                <a:shade val="50000"/>
              </a:schemeClr>
            </a:lnRef>
            <a:fillRef xmlns:a="http://schemas.openxmlformats.org/drawingml/2006/main" idx="1">
              <a:schemeClr val="accent1"/>
            </a:fillRef>
            <a:effectRef xmlns:a="http://schemas.openxmlformats.org/drawingml/2006/main" idx="0">
              <a:schemeClr val="accent1"/>
            </a:effectRef>
            <a:fontRef xmlns:a="http://schemas.openxmlformats.org/drawingml/2006/main" idx="minor">
              <a:schemeClr val="lt1"/>
            </a:fontRef>
          </cdr:style>
          <cdr:txBody>
            <a:bodyPr xmlns:a="http://schemas.openxmlformats.org/drawingml/2006/main" vertOverflow="clip"/>
            <a:lstStyle xmlns:a="http://schemas.openxmlformats.org/drawingml/2006/main"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 xmlns:a="http://schemas.openxmlformats.org/drawingml/2006/main">
              <a:pPr marL="0" indent="0"/>
              <a:endParaRPr lang="en-US" sz="11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cdr:txBody>
        </cdr:sp>
        <cdr:sp macro="" textlink="">
          <cdr:nvSpPr>
            <cdr:cNvPr id="7" name="TextBox 1">
              <a:extLst xmlns:a="http://schemas.openxmlformats.org/drawingml/2006/main">
                <a:ext uri="{FF2B5EF4-FFF2-40B4-BE49-F238E27FC236}">
                  <a16:creationId xmlns:a16="http://schemas.microsoft.com/office/drawing/2014/main" id="{C7FC0693-E7A1-4B3E-8480-9AC0D363D329}"/>
                </a:ext>
              </a:extLst>
            </cdr:cNvPr>
            <cdr:cNvSpPr txBox="1"/>
          </cdr:nvSpPr>
          <cdr:spPr>
            <a:xfrm xmlns:a="http://schemas.openxmlformats.org/drawingml/2006/main">
              <a:off x="6197479" y="2393950"/>
              <a:ext cx="895471" cy="336550"/>
            </a:xfrm>
            <a:prstGeom xmlns:a="http://schemas.openxmlformats.org/drawingml/2006/main" prst="rect">
              <a:avLst/>
            </a:prstGeom>
          </cdr:spPr>
          <cdr:txBody>
            <a:bodyPr xmlns:a="http://schemas.openxmlformats.org/drawingml/2006/main" wrap="square" rtlCol="0"/>
            <a:lstStyle xmlns:a="http://schemas.openxmlformats.org/drawingml/2006/main"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 xmlns:a="http://schemas.openxmlformats.org/drawingml/2006/main">
              <a:r>
                <a:rPr lang="en-CA" sz="1000" dirty="0"/>
                <a:t>Other</a:t>
              </a:r>
            </a:p>
            <a:p xmlns:a="http://schemas.openxmlformats.org/drawingml/2006/main">
              <a:endParaRPr lang="en-CA" sz="1100" dirty="0"/>
            </a:p>
          </cdr:txBody>
        </cdr:sp>
      </cdr:grpSp>
      <cdr:grpSp>
        <cdr:nvGrpSpPr>
          <cdr:cNvPr id="10" name="Group 9">
            <a:extLst xmlns:a="http://schemas.openxmlformats.org/drawingml/2006/main">
              <a:ext uri="{FF2B5EF4-FFF2-40B4-BE49-F238E27FC236}">
                <a16:creationId xmlns:a16="http://schemas.microsoft.com/office/drawing/2014/main" id="{698FF61D-85DB-4B7B-A972-4B772B479394}"/>
              </a:ext>
            </a:extLst>
          </cdr:cNvPr>
          <cdr:cNvGrpSpPr/>
        </cdr:nvGrpSpPr>
        <cdr:grpSpPr>
          <a:xfrm xmlns:a="http://schemas.openxmlformats.org/drawingml/2006/main">
            <a:off x="5978205" y="1987550"/>
            <a:ext cx="1006794" cy="228600"/>
            <a:chOff x="6486206" y="1568450"/>
            <a:chExt cx="1006794" cy="228600"/>
          </a:xfrm>
        </cdr:grpSpPr>
        <cdr:sp macro="" textlink="">
          <cdr:nvSpPr>
            <cdr:cNvPr id="3" name="Rectangle 2">
              <a:extLst xmlns:a="http://schemas.openxmlformats.org/drawingml/2006/main">
                <a:ext uri="{FF2B5EF4-FFF2-40B4-BE49-F238E27FC236}">
                  <a16:creationId xmlns:a16="http://schemas.microsoft.com/office/drawing/2014/main" id="{E1BD9565-9DDE-4CD7-B01B-0E50119420D0}"/>
                </a:ext>
              </a:extLst>
            </cdr:cNvPr>
            <cdr:cNvSpPr/>
          </cdr:nvSpPr>
          <cdr:spPr>
            <a:xfrm xmlns:a="http://schemas.openxmlformats.org/drawingml/2006/main">
              <a:off x="6486206" y="1631950"/>
              <a:ext cx="137263" cy="82550"/>
            </a:xfrm>
            <a:prstGeom xmlns:a="http://schemas.openxmlformats.org/drawingml/2006/main" prst="rect">
              <a:avLst/>
            </a:prstGeom>
            <a:solidFill xmlns:a="http://schemas.openxmlformats.org/drawingml/2006/main">
              <a:srgbClr val="C00000"/>
            </a:solidFill>
            <a:ln xmlns:a="http://schemas.openxmlformats.org/drawingml/2006/main">
              <a:solidFill>
                <a:srgbClr val="C00000"/>
              </a:solidFill>
            </a:ln>
          </cdr:spPr>
          <cdr:style>
            <a:lnRef xmlns:a="http://schemas.openxmlformats.org/drawingml/2006/main" idx="2">
              <a:schemeClr val="accent1">
                <a:shade val="50000"/>
              </a:schemeClr>
            </a:lnRef>
            <a:fillRef xmlns:a="http://schemas.openxmlformats.org/drawingml/2006/main" idx="1">
              <a:schemeClr val="accent1"/>
            </a:fillRef>
            <a:effectRef xmlns:a="http://schemas.openxmlformats.org/drawingml/2006/main" idx="0">
              <a:schemeClr val="accent1"/>
            </a:effectRef>
            <a:fontRef xmlns:a="http://schemas.openxmlformats.org/drawingml/2006/main" idx="minor">
              <a:schemeClr val="lt1"/>
            </a:fontRef>
          </cdr:style>
          <cdr:txBody>
            <a:bodyPr xmlns:a="http://schemas.openxmlformats.org/drawingml/2006/main"/>
            <a:lstStyle xmlns:a="http://schemas.openxmlformats.org/drawingml/2006/main"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 xmlns:a="http://schemas.openxmlformats.org/drawingml/2006/main">
              <a:endParaRPr lang="en-US"/>
            </a:p>
          </cdr:txBody>
        </cdr:sp>
        <cdr:sp macro="" textlink="">
          <cdr:nvSpPr>
            <cdr:cNvPr id="8" name="TextBox 1">
              <a:extLst xmlns:a="http://schemas.openxmlformats.org/drawingml/2006/main">
                <a:ext uri="{FF2B5EF4-FFF2-40B4-BE49-F238E27FC236}">
                  <a16:creationId xmlns:a16="http://schemas.microsoft.com/office/drawing/2014/main" id="{C7FC0693-E7A1-4B3E-8480-9AC0D363D329}"/>
                </a:ext>
              </a:extLst>
            </cdr:cNvPr>
            <cdr:cNvSpPr txBox="1"/>
          </cdr:nvSpPr>
          <cdr:spPr>
            <a:xfrm xmlns:a="http://schemas.openxmlformats.org/drawingml/2006/main">
              <a:off x="6715609" y="1568450"/>
              <a:ext cx="777391" cy="228600"/>
            </a:xfrm>
            <a:prstGeom xmlns:a="http://schemas.openxmlformats.org/drawingml/2006/main" prst="rect">
              <a:avLst/>
            </a:prstGeom>
          </cdr:spPr>
          <cdr:txBody>
            <a:bodyPr xmlns:a="http://schemas.openxmlformats.org/drawingml/2006/main" wrap="square" rtlCol="0"/>
            <a:lstStyle xmlns:a="http://schemas.openxmlformats.org/drawingml/2006/main"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 xmlns:a="http://schemas.openxmlformats.org/drawingml/2006/main">
              <a:r>
                <a:rPr lang="en-CA" sz="1000"/>
                <a:t>Input</a:t>
              </a:r>
            </a:p>
            <a:p xmlns:a="http://schemas.openxmlformats.org/drawingml/2006/main">
              <a:endParaRPr lang="en-CA" sz="1100"/>
            </a:p>
          </cdr:txBody>
        </cdr:sp>
      </cdr:grpSp>
    </cdr:grp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9C2E3-068B-4448-8B62-057760A93CB0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AF5C-7FA0-4F4D-A893-1BF25EA6F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86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F9069-4EEA-604A-BBE4-D2ACC34CE90C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EC69C-40F6-5647-98F2-258C7DF3A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5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503238"/>
            <a:ext cx="4184650" cy="2354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400" b="1" i="0" baseline="0"/>
              <a:t>Darkened picture background with full-color circle</a:t>
            </a:r>
          </a:p>
          <a:p>
            <a:r>
              <a:rPr lang="en-US" sz="1400" b="0" baseline="0"/>
              <a:t>(Intermediate)</a:t>
            </a:r>
          </a:p>
          <a:p>
            <a:endParaRPr lang="en-US" sz="1200"/>
          </a:p>
          <a:p>
            <a:endParaRPr lang="en-US" sz="120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/>
              <a:t>Tip</a:t>
            </a:r>
            <a:r>
              <a:rPr lang="en-US" sz="1200" baseline="0"/>
              <a:t>: For best results with the picture overlay on this slide, use a picture that is the same dimensions as the slide: 10” wide and 7.5” high. If the picture is not the same width and height, resize or crop to those dimensions before following the instructions below. 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 b="0"/>
              <a:t>To reproduce the background effects on this</a:t>
            </a:r>
            <a:r>
              <a:rPr lang="en-US" sz="1200" b="0" baseline="0"/>
              <a:t>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aseline="0"/>
              <a:t>On the </a:t>
            </a:r>
            <a:r>
              <a:rPr lang="en-US" sz="1200" b="1" baseline="0"/>
              <a:t>Home</a:t>
            </a:r>
            <a:r>
              <a:rPr lang="en-US" sz="1200" baseline="0"/>
              <a:t> tab, in the </a:t>
            </a:r>
            <a:r>
              <a:rPr lang="en-US" sz="1200" b="1" baseline="0"/>
              <a:t>Slides</a:t>
            </a:r>
            <a:r>
              <a:rPr lang="en-US" sz="1200" baseline="0"/>
              <a:t> group, click </a:t>
            </a:r>
            <a:r>
              <a:rPr lang="en-US" sz="1200" b="1" baseline="0"/>
              <a:t>Layout</a:t>
            </a:r>
            <a:r>
              <a:rPr lang="en-US" sz="1200" b="0" baseline="0"/>
              <a:t>,</a:t>
            </a:r>
            <a:r>
              <a:rPr lang="en-US" sz="1200" baseline="0"/>
              <a:t> and then click </a:t>
            </a:r>
            <a:r>
              <a:rPr lang="en-US" sz="1200" b="1" baseline="0"/>
              <a:t>Blank</a:t>
            </a:r>
            <a:r>
              <a:rPr lang="en-US" sz="1200" baseline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/>
              <a:t>Right-click the slide</a:t>
            </a:r>
            <a:r>
              <a:rPr lang="en-US" sz="1200" b="0" baseline="0"/>
              <a:t> and then click </a:t>
            </a:r>
            <a:r>
              <a:rPr lang="en-US" sz="1200" b="1"/>
              <a:t>Format</a:t>
            </a:r>
            <a:r>
              <a:rPr lang="en-US" sz="1200" b="0" baseline="0"/>
              <a:t> </a:t>
            </a:r>
            <a:r>
              <a:rPr lang="en-US" sz="1200" b="1" baseline="0"/>
              <a:t>Background</a:t>
            </a:r>
            <a:r>
              <a:rPr lang="en-US" sz="1200" b="0" baseline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baseline="0"/>
              <a:t>In the </a:t>
            </a:r>
            <a:r>
              <a:rPr lang="en-US" sz="1200" b="1" baseline="0"/>
              <a:t>Format Background</a:t>
            </a:r>
            <a:r>
              <a:rPr lang="en-US" sz="1200" b="0" baseline="0"/>
              <a:t> dialog box, click </a:t>
            </a:r>
            <a:r>
              <a:rPr lang="en-US" sz="1200" b="1" baseline="0"/>
              <a:t>Fill</a:t>
            </a:r>
            <a:r>
              <a:rPr lang="en-US" sz="1200" b="0" baseline="0"/>
              <a:t> in the left pane. In the </a:t>
            </a:r>
            <a:r>
              <a:rPr lang="en-US" sz="1200" b="1" baseline="0"/>
              <a:t>Fill</a:t>
            </a:r>
            <a:r>
              <a:rPr lang="en-US" sz="1200" b="0" baseline="0"/>
              <a:t> pane, select </a:t>
            </a:r>
            <a:r>
              <a:rPr lang="en-US" sz="1200" b="1" baseline="0"/>
              <a:t>Picture or texture fill</a:t>
            </a:r>
            <a:r>
              <a:rPr lang="en-US" sz="1200" b="0" baseline="0"/>
              <a:t>, and then under </a:t>
            </a:r>
            <a:r>
              <a:rPr lang="en-US" sz="1200" b="1" baseline="0"/>
              <a:t>Insert from</a:t>
            </a:r>
            <a:r>
              <a:rPr lang="en-US" sz="1200" b="0" baseline="0"/>
              <a:t>, click </a:t>
            </a:r>
            <a:r>
              <a:rPr lang="en-US" sz="1200" b="1" baseline="0"/>
              <a:t>File</a:t>
            </a:r>
            <a:r>
              <a:rPr lang="en-US" sz="1200" b="0" baseline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/>
              <a:t>In the </a:t>
            </a:r>
            <a:r>
              <a:rPr lang="en-US" sz="1200" b="1" baseline="0"/>
              <a:t>Insert Picture </a:t>
            </a:r>
            <a:r>
              <a:rPr lang="en-US" sz="1200" b="0" baseline="0"/>
              <a:t>dialog box, select a picture, and then click </a:t>
            </a:r>
            <a:r>
              <a:rPr lang="en-US" sz="1200" b="1" baseline="0"/>
              <a:t>Insert</a:t>
            </a:r>
            <a:r>
              <a:rPr lang="en-US" sz="1200" b="0" baseline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/>
              <a:t>Also in the </a:t>
            </a:r>
            <a:r>
              <a:rPr lang="en-US" sz="1200" b="1" baseline="0"/>
              <a:t>Format Background </a:t>
            </a:r>
            <a:r>
              <a:rPr lang="en-US" sz="1200" b="0" baseline="0"/>
              <a:t>dialog box, click </a:t>
            </a:r>
            <a:r>
              <a:rPr lang="en-US" sz="1200" b="1" baseline="0"/>
              <a:t>Picture</a:t>
            </a:r>
            <a:r>
              <a:rPr lang="en-US" sz="1200" b="0" baseline="0"/>
              <a:t> in the left pane, and then do the following in the </a:t>
            </a:r>
            <a:r>
              <a:rPr lang="en-US" sz="1200" b="1" baseline="0"/>
              <a:t>Picture</a:t>
            </a:r>
            <a:r>
              <a:rPr lang="en-US" sz="1200" b="0" baseline="0"/>
              <a:t> pane: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/>
              <a:t>Click the button next to </a:t>
            </a:r>
            <a:r>
              <a:rPr lang="en-US" sz="1200" b="1" baseline="0"/>
              <a:t>Recolor</a:t>
            </a:r>
            <a:r>
              <a:rPr lang="en-US" sz="1200" b="0" baseline="0"/>
              <a:t>, and then under </a:t>
            </a:r>
            <a:r>
              <a:rPr lang="en-US" sz="1200" b="1" baseline="0"/>
              <a:t>Color Modes</a:t>
            </a:r>
            <a:r>
              <a:rPr lang="en-US" sz="1200" b="0" baseline="0"/>
              <a:t>, click </a:t>
            </a:r>
            <a:r>
              <a:rPr lang="en-US" sz="1200" b="1" baseline="0"/>
              <a:t>Grayscale </a:t>
            </a:r>
            <a:r>
              <a:rPr lang="en-US" sz="1200" b="0" baseline="0"/>
              <a:t>(first option from the left).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/>
              <a:t>In the </a:t>
            </a:r>
            <a:r>
              <a:rPr lang="en-US" sz="1200" b="1" baseline="0"/>
              <a:t>Brightness</a:t>
            </a:r>
            <a:r>
              <a:rPr lang="en-US" sz="1200" b="0" baseline="0"/>
              <a:t> box, enter </a:t>
            </a:r>
            <a:r>
              <a:rPr lang="en-US" sz="1200" b="1" baseline="0"/>
              <a:t>-50%</a:t>
            </a:r>
            <a:r>
              <a:rPr lang="en-US" sz="1200" b="0" baseline="0"/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baseline="0"/>
              <a:t>In the </a:t>
            </a:r>
            <a:r>
              <a:rPr lang="en-US" sz="1200" b="1" baseline="0"/>
              <a:t>Contrast</a:t>
            </a:r>
            <a:r>
              <a:rPr lang="en-US" sz="1200" b="0" baseline="0"/>
              <a:t> box, enter </a:t>
            </a:r>
            <a:r>
              <a:rPr lang="en-US" sz="1200" b="1" baseline="0"/>
              <a:t>-60%</a:t>
            </a:r>
            <a:r>
              <a:rPr lang="en-US" sz="1200" b="0" baseline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/>
              <a:t>On the </a:t>
            </a:r>
            <a:r>
              <a:rPr lang="en-US" sz="1200" b="1" baseline="0"/>
              <a:t>Insert</a:t>
            </a:r>
            <a:r>
              <a:rPr lang="en-US" sz="1200" b="0" baseline="0"/>
              <a:t> tab, in the </a:t>
            </a:r>
            <a:r>
              <a:rPr lang="en-US" sz="1200" b="1" baseline="0"/>
              <a:t>Images</a:t>
            </a:r>
            <a:r>
              <a:rPr lang="en-US" sz="1200" b="0" baseline="0"/>
              <a:t> group, click </a:t>
            </a:r>
            <a:r>
              <a:rPr lang="en-US" sz="1200" b="1" baseline="0"/>
              <a:t>Picture</a:t>
            </a:r>
            <a:r>
              <a:rPr lang="en-US" sz="1200" b="0" baseline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b="0" baseline="0"/>
              <a:t>In the </a:t>
            </a:r>
            <a:r>
              <a:rPr lang="en-US" sz="1200" b="1" baseline="0"/>
              <a:t>Insert Picture </a:t>
            </a:r>
            <a:r>
              <a:rPr lang="en-US" sz="1200" b="0" baseline="0"/>
              <a:t>dialog box, select the same picture used for the background, and then click </a:t>
            </a:r>
            <a:r>
              <a:rPr lang="en-US" sz="1200" b="1" baseline="0"/>
              <a:t>Insert</a:t>
            </a:r>
            <a:r>
              <a:rPr lang="en-US" sz="1200" b="0" baseline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lang="en-US" sz="1200" b="0" i="0" baseline="0"/>
              <a:t>On the </a:t>
            </a:r>
            <a:r>
              <a:rPr lang="en-US" sz="1200" b="1" i="0" baseline="0"/>
              <a:t>Home</a:t>
            </a:r>
            <a:r>
              <a:rPr lang="en-US" sz="1200" b="0" i="0" baseline="0"/>
              <a:t> tab, in the </a:t>
            </a:r>
            <a:r>
              <a:rPr lang="en-US" sz="1200" b="1" i="0" baseline="0"/>
              <a:t>Drawing</a:t>
            </a:r>
            <a:r>
              <a:rPr lang="en-US" sz="1200" b="0" i="0" baseline="0"/>
              <a:t> group, click </a:t>
            </a:r>
            <a:r>
              <a:rPr lang="en-US" sz="1200" b="1" i="0" baseline="0"/>
              <a:t>Shape Effects</a:t>
            </a:r>
            <a:r>
              <a:rPr lang="en-US" sz="1200" b="0" i="0" baseline="0"/>
              <a:t>, point to </a:t>
            </a:r>
            <a:r>
              <a:rPr lang="en-US" sz="1200" b="1" i="0" baseline="0"/>
              <a:t>Soft Edges</a:t>
            </a:r>
            <a:r>
              <a:rPr lang="en-US" sz="1200" b="0" i="0" baseline="0"/>
              <a:t>, and then click </a:t>
            </a:r>
            <a:r>
              <a:rPr lang="en-US" sz="1200" b="1" i="0" baseline="0"/>
              <a:t>10 Point</a:t>
            </a:r>
            <a:r>
              <a:rPr lang="en-US" sz="1200" b="0" i="0" baseline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lang="en-US" sz="1200" b="0" i="0" baseline="0"/>
              <a:t>Under </a:t>
            </a:r>
            <a:r>
              <a:rPr lang="en-US" sz="1200" b="1" i="0" baseline="0"/>
              <a:t>Picture Tools</a:t>
            </a:r>
            <a:r>
              <a:rPr lang="en-US" sz="1200" b="0" i="0" baseline="0"/>
              <a:t>, on the </a:t>
            </a:r>
            <a:r>
              <a:rPr lang="en-US" sz="1200" b="1" i="0" baseline="0"/>
              <a:t>Format</a:t>
            </a:r>
            <a:r>
              <a:rPr lang="en-US" sz="1200" b="0" i="0" baseline="0"/>
              <a:t> tab, in the </a:t>
            </a:r>
            <a:r>
              <a:rPr lang="en-US" sz="1200" b="1" i="0" baseline="0"/>
              <a:t>Size </a:t>
            </a:r>
            <a:r>
              <a:rPr lang="en-US" sz="1200" b="0" i="0" baseline="0"/>
              <a:t>group,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down arrow under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Crop to Shape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Shapes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Oval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(first row, first option from the left)</a:t>
            </a:r>
            <a:r>
              <a:rPr lang="en-US" sz="1200" b="0" i="0" baseline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lang="en-US" sz="1200" b="0" i="0" baseline="0"/>
              <a:t>Select the oval. </a:t>
            </a:r>
            <a:r>
              <a:rPr lang="en-US" sz="1200" i="0" baseline="0"/>
              <a:t>Under </a:t>
            </a:r>
            <a:r>
              <a:rPr lang="en-US" sz="1200" b="1" i="0" baseline="0"/>
              <a:t>Picture Tools</a:t>
            </a:r>
            <a:r>
              <a:rPr lang="en-US" sz="1200" i="0" baseline="0"/>
              <a:t>, on the </a:t>
            </a:r>
            <a:r>
              <a:rPr lang="en-US" sz="1200" b="1" i="0" baseline="0"/>
              <a:t>Format</a:t>
            </a:r>
            <a:r>
              <a:rPr lang="en-US" sz="1200" i="0" baseline="0"/>
              <a:t> tab, in the bottom right corner of the </a:t>
            </a:r>
            <a:r>
              <a:rPr lang="en-US" sz="1200" b="1" i="0" baseline="0"/>
              <a:t>Size</a:t>
            </a:r>
            <a:r>
              <a:rPr lang="en-US" sz="1200" i="0" baseline="0"/>
              <a:t> group, click the </a:t>
            </a:r>
            <a:r>
              <a:rPr lang="en-US" sz="1200" b="1"/>
              <a:t>Size and Position</a:t>
            </a:r>
            <a:r>
              <a:rPr lang="en-US" sz="1200" b="0"/>
              <a:t> dialog</a:t>
            </a:r>
            <a:r>
              <a:rPr lang="en-US" sz="1200" b="0" baseline="0"/>
              <a:t> box launcher. </a:t>
            </a:r>
            <a:r>
              <a:rPr lang="en-US" sz="1200"/>
              <a:t>In the </a:t>
            </a:r>
            <a:r>
              <a:rPr lang="en-US" sz="1200" b="1"/>
              <a:t>Size and Position </a:t>
            </a:r>
            <a:r>
              <a:rPr lang="en-US" sz="1200"/>
              <a:t> dialog box</a:t>
            </a:r>
            <a:r>
              <a:rPr lang="en-US" sz="1200" baseline="0"/>
              <a:t>, o</a:t>
            </a:r>
            <a:r>
              <a:rPr lang="en-US" sz="1200"/>
              <a:t>n the </a:t>
            </a:r>
            <a:r>
              <a:rPr lang="en-US" sz="1200" b="1"/>
              <a:t>Size</a:t>
            </a:r>
            <a:r>
              <a:rPr lang="en-US" sz="1200"/>
              <a:t> tab, </a:t>
            </a:r>
            <a:r>
              <a:rPr lang="en-US" sz="1200" baseline="0"/>
              <a:t>under </a:t>
            </a:r>
            <a:r>
              <a:rPr lang="en-US" sz="1200" b="1" baseline="0"/>
              <a:t>Crop from</a:t>
            </a:r>
            <a:r>
              <a:rPr lang="en-US" sz="1200" b="0" baseline="0"/>
              <a:t>,</a:t>
            </a:r>
            <a:r>
              <a:rPr lang="en-US" sz="1200" b="1" baseline="0"/>
              <a:t> </a:t>
            </a:r>
            <a:r>
              <a:rPr lang="en-US" sz="1200" baseline="0"/>
              <a:t>enter values into the </a:t>
            </a:r>
            <a:r>
              <a:rPr lang="en-US" sz="1200" b="1" baseline="0"/>
              <a:t>Left</a:t>
            </a:r>
            <a:r>
              <a:rPr lang="en-US" sz="1200" baseline="0"/>
              <a:t>, </a:t>
            </a:r>
            <a:r>
              <a:rPr lang="en-US" sz="1200" b="1" baseline="0"/>
              <a:t>Right</a:t>
            </a:r>
            <a:r>
              <a:rPr lang="en-US" sz="1200" baseline="0"/>
              <a:t>, </a:t>
            </a:r>
            <a:r>
              <a:rPr lang="en-US" sz="1200" b="1" baseline="0"/>
              <a:t>Top</a:t>
            </a:r>
            <a:r>
              <a:rPr lang="en-US" sz="1200" baseline="0"/>
              <a:t>, and </a:t>
            </a:r>
            <a:r>
              <a:rPr lang="en-US" sz="1200" b="1" baseline="0"/>
              <a:t>Bottom</a:t>
            </a:r>
            <a:r>
              <a:rPr lang="en-US" sz="1200" baseline="0"/>
              <a:t> boxes to crop the oval as needed. </a:t>
            </a:r>
            <a:endParaRPr lang="en-US" sz="120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C69C-40F6-5647-98F2-258C7DF3A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EC69C-40F6-5647-98F2-258C7DF3A4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9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1580-1606-4413-9287-10F2D6B7636F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810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C17E-D0D9-447B-BA58-2D8FC8F48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B2045-FE1D-4D53-A62E-017585952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E7B24-C701-48B5-97A4-0D4EDBB7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0A5A6-8FFE-4FEC-979D-534C2E14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2401C-98AE-4601-8B4A-FE11FD57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AEF1-4E2A-492C-9F41-2827471D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BF3B0-D914-4C8C-993B-BC9DD63E0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2AFAE-D157-4E53-8663-59BE044D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806BF-3DD4-44CE-961D-DF9FC70E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1D759-53E2-41E3-864A-4FD743CD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BAC0-5606-4381-976C-F14E4DB8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13E6A-8BF2-4177-960F-F3132DBDE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A9E9B-F717-4300-B3E2-6E4723F9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61ADC-A4C3-4923-8A99-150565C0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3B0CE-5AD0-41FD-8BB1-96EFA919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DB3A-6FDE-4F82-A724-2601646D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F978-8C25-4313-8EEE-E7CF5A69A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991FA-33D8-40F3-8714-A9C3D2502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EA605-4B7B-4333-9AE6-65FC48EBE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95270-8C9A-49E5-BE68-EBA1EB99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F09D2-8BC4-47AE-8217-8BA719EE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9030-CC34-43E1-8966-05AEEAD1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6741C-6539-426B-A2E0-A0FEE011A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AAAAC-EE36-46BE-AA00-1DAA4E689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9784F-5180-4476-84D2-49F1182EB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6D409-AA31-482C-9291-AA72CF00C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C7C8F-0BC8-44D5-B14D-52A8F9D9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A2F24-D00A-4AAE-9384-7DD934AB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B4A25E-182A-42A7-B4C2-1B6F4ECA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908D-F400-42EF-AA00-F5D5EB1F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45DD2-8CBE-49A3-A3FE-5A3B7FEE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0D972-37B9-4F6D-AE78-F74EA365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A0059-21D4-48DC-B9C7-A7CEC6B3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9CD857-8573-46D1-970D-1ACA68EAD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AEE0E-FA07-428D-AC4A-B03E1094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DB656-7626-4DB2-97DE-1C423F0E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58D5-8B42-4E81-BCF2-2C340FD0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9458-9B79-4DCE-9318-0B40BA352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BB124-289F-455C-AEC9-A8F8907AE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09722-00A4-446E-8658-64E407824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F7B44-856E-4E5B-ADBE-12375CE9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BA5AE-9198-4BEA-8858-DCDA9EFE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F1A0-40A2-4748-A707-EF8BEDB3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66162-87FF-47BA-9016-0DF2BBFFA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FF30C-839E-42F7-A663-446700354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6B20F-D11B-4F5E-BC1F-6FA2BF33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25594-28F0-4710-9213-17EB85F6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B8E39-7121-4E8C-BB60-682614E6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25C7-9BDA-4381-81BC-F1B3E186B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08CAD-03D0-41CA-BFCA-F22134FF8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0D08B-D290-4620-9B86-FDBAF4022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32910-C07B-4FB9-9A49-B164F39F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B3130-343A-458E-8AB4-FE51397F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4C585-7CE2-4260-AD3B-EC5794BA9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F7AFB-E422-457F-9F0C-4E24E9848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31F21-CE1A-43A5-93B9-6DF9A4461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11454-F728-4106-9497-0A2DA08B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81853-C6BB-48B4-9A64-2B19FEF6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0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F480E-18EB-46AA-B6CD-C8949E59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044A7-D4DD-4B89-8AC8-C0210A54E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5A1D0-E11D-4DEE-91B6-D8A46068F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368CD-A207-4DFE-A2FC-4914B785A629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A3C48-5A9C-44F5-8D1A-008835B5F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62A4D-564A-49F4-9423-60B968B88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EA466-8C48-4334-8E6E-8677D46E8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9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sv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lnx.cs.smu.ca:5000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chart" Target="../charts/chart2.xml"/><Relationship Id="rId7" Type="http://schemas.openxmlformats.org/officeDocument/2006/relationships/diagramColors" Target="../diagrams/colors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ie chart">
            <a:extLst>
              <a:ext uri="{FF2B5EF4-FFF2-40B4-BE49-F238E27FC236}">
                <a16:creationId xmlns:a16="http://schemas.microsoft.com/office/drawing/2014/main" id="{F65E3C09-EB5A-4253-9B43-F4BA74A4D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33205" y="4916413"/>
            <a:ext cx="1738526" cy="173852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87868EA-F02B-4F37-87FC-DAC53D95C599}"/>
              </a:ext>
            </a:extLst>
          </p:cNvPr>
          <p:cNvSpPr txBox="1">
            <a:spLocks/>
          </p:cNvSpPr>
          <p:nvPr/>
        </p:nvSpPr>
        <p:spPr>
          <a:xfrm>
            <a:off x="8749844" y="5487408"/>
            <a:ext cx="2625727" cy="863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Calibri Light (Headings)"/>
              </a:rPr>
              <a:t>5</a:t>
            </a:r>
            <a:r>
              <a:rPr lang="en-US" sz="4000" b="1" baseline="30000">
                <a:solidFill>
                  <a:schemeClr val="tx1">
                    <a:lumMod val="95000"/>
                    <a:lumOff val="5000"/>
                  </a:schemeClr>
                </a:solidFill>
                <a:latin typeface="Calibri Light (Headings)"/>
              </a:rPr>
              <a:t>th 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Quartile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4A6177-D8EF-4D5B-BF27-ED89F31B03F7}"/>
              </a:ext>
            </a:extLst>
          </p:cNvPr>
          <p:cNvSpPr/>
          <p:nvPr/>
        </p:nvSpPr>
        <p:spPr>
          <a:xfrm>
            <a:off x="1309255" y="196859"/>
            <a:ext cx="106541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Calibri Light (Headings)"/>
              </a:rPr>
              <a:t>AIESEC Digital Transformation Presentation</a:t>
            </a:r>
            <a:endParaRPr lang="en-CA" sz="48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3E3BB6-397E-4F32-8DB7-CF483F7441B5}"/>
              </a:ext>
            </a:extLst>
          </p:cNvPr>
          <p:cNvSpPr/>
          <p:nvPr/>
        </p:nvSpPr>
        <p:spPr>
          <a:xfrm>
            <a:off x="5279571" y="318099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latin typeface="Calibri Light (Headings)"/>
              </a:rPr>
              <a:t>Caner Irfanoglu</a:t>
            </a:r>
          </a:p>
          <a:p>
            <a:pPr algn="r"/>
            <a:r>
              <a:rPr lang="en-US" sz="2400" err="1">
                <a:solidFill>
                  <a:schemeClr val="bg1"/>
                </a:solidFill>
                <a:latin typeface="Calibri Light (Headings)"/>
              </a:rPr>
              <a:t>Diven</a:t>
            </a:r>
            <a:r>
              <a:rPr lang="en-US" sz="2400">
                <a:solidFill>
                  <a:schemeClr val="bg1"/>
                </a:solidFill>
                <a:latin typeface="Calibri Light (Headings)"/>
              </a:rPr>
              <a:t> Kumar </a:t>
            </a:r>
            <a:r>
              <a:rPr lang="en-US" sz="2400" err="1">
                <a:solidFill>
                  <a:schemeClr val="bg1"/>
                </a:solidFill>
                <a:latin typeface="Calibri Light (Headings)"/>
              </a:rPr>
              <a:t>Sambhwani</a:t>
            </a:r>
            <a:br>
              <a:rPr lang="en-US" sz="2400">
                <a:solidFill>
                  <a:schemeClr val="bg1"/>
                </a:solidFill>
                <a:latin typeface="Calibri Light (Headings)"/>
              </a:rPr>
            </a:br>
            <a:r>
              <a:rPr lang="en-US" sz="2400">
                <a:solidFill>
                  <a:schemeClr val="bg1"/>
                </a:solidFill>
                <a:latin typeface="Calibri Light (Headings)"/>
              </a:rPr>
              <a:t>Sunil </a:t>
            </a:r>
            <a:r>
              <a:rPr lang="en-US" sz="2400" err="1">
                <a:solidFill>
                  <a:schemeClr val="bg1"/>
                </a:solidFill>
                <a:latin typeface="Calibri Light (Headings)"/>
              </a:rPr>
              <a:t>Padikar</a:t>
            </a:r>
            <a:r>
              <a:rPr lang="en-US" sz="2400">
                <a:solidFill>
                  <a:schemeClr val="bg1"/>
                </a:solidFill>
                <a:latin typeface="Calibri Light (Headings)"/>
              </a:rPr>
              <a:t> M</a:t>
            </a:r>
            <a:br>
              <a:rPr lang="en-US" sz="2400">
                <a:solidFill>
                  <a:schemeClr val="bg1"/>
                </a:solidFill>
                <a:latin typeface="Calibri Light (Headings)"/>
              </a:rPr>
            </a:br>
            <a:r>
              <a:rPr lang="en-US" sz="2400">
                <a:solidFill>
                  <a:schemeClr val="bg1"/>
                </a:solidFill>
                <a:latin typeface="Calibri Light (Headings)"/>
              </a:rPr>
              <a:t>Vinay </a:t>
            </a:r>
            <a:r>
              <a:rPr lang="en-US" sz="2400" err="1">
                <a:solidFill>
                  <a:schemeClr val="bg1"/>
                </a:solidFill>
                <a:latin typeface="Calibri Light (Headings)"/>
              </a:rPr>
              <a:t>Govindan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14499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DF1F9A9-20B8-40FA-9349-5C767E0BED7C}"/>
              </a:ext>
            </a:extLst>
          </p:cNvPr>
          <p:cNvSpPr/>
          <p:nvPr/>
        </p:nvSpPr>
        <p:spPr>
          <a:xfrm>
            <a:off x="5135714" y="2461254"/>
            <a:ext cx="20574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</a:rPr>
              <a:t>Relationship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74627D-EC32-4B58-861C-B26823D44FB4}"/>
              </a:ext>
            </a:extLst>
          </p:cNvPr>
          <p:cNvSpPr/>
          <p:nvPr/>
        </p:nvSpPr>
        <p:spPr>
          <a:xfrm>
            <a:off x="2888292" y="2469355"/>
            <a:ext cx="1808242" cy="449477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Country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CBEFD4D-4460-479B-84DE-623C620BC64A}"/>
              </a:ext>
            </a:extLst>
          </p:cNvPr>
          <p:cNvSpPr/>
          <p:nvPr/>
        </p:nvSpPr>
        <p:spPr>
          <a:xfrm>
            <a:off x="7644393" y="2468977"/>
            <a:ext cx="17145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70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C82F9F5-0D01-4C4F-B85E-5FF9DD3722F5}"/>
              </a:ext>
            </a:extLst>
          </p:cNvPr>
          <p:cNvSpPr/>
          <p:nvPr/>
        </p:nvSpPr>
        <p:spPr>
          <a:xfrm>
            <a:off x="9816093" y="2461254"/>
            <a:ext cx="1028700" cy="499916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</a:rPr>
              <a:t>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5209AA-6F07-4A0B-BC7A-6B6FA6AF8F27}"/>
              </a:ext>
            </a:extLst>
          </p:cNvPr>
          <p:cNvSpPr/>
          <p:nvPr/>
        </p:nvSpPr>
        <p:spPr>
          <a:xfrm>
            <a:off x="665362" y="2468977"/>
            <a:ext cx="1771651" cy="449477"/>
          </a:xfrm>
          <a:prstGeom prst="rect">
            <a:avLst/>
          </a:prstGeom>
          <a:solidFill>
            <a:srgbClr val="2B334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Opportunity Id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1F9A9-20B8-40FA-9349-5C767E0BED7C}"/>
              </a:ext>
            </a:extLst>
          </p:cNvPr>
          <p:cNvSpPr/>
          <p:nvPr/>
        </p:nvSpPr>
        <p:spPr>
          <a:xfrm>
            <a:off x="342900" y="1779494"/>
            <a:ext cx="11736859" cy="508028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Rating </a:t>
            </a:r>
            <a:r>
              <a:rPr lang="pl-PL" sz="240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Opportunities</a:t>
            </a:r>
            <a:endParaRPr lang="en-US" sz="240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5C19C01-D3D6-4472-A8A2-02A18244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85000"/>
            <a:ext cx="11525250" cy="857250"/>
          </a:xfrm>
        </p:spPr>
        <p:txBody>
          <a:bodyPr>
            <a:normAutofit/>
          </a:bodyPr>
          <a:lstStyle/>
          <a:p>
            <a:r>
              <a:rPr lang="en-CA" sz="3200">
                <a:latin typeface="Lato Light" charset="0"/>
                <a:ea typeface="Lato Light" charset="0"/>
                <a:cs typeface="Lato Light" charset="0"/>
              </a:rPr>
              <a:t>Assign Country Score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E7BEFB2-E868-4AC8-97F8-81E049F20CF0}"/>
              </a:ext>
            </a:extLst>
          </p:cNvPr>
          <p:cNvSpPr txBox="1">
            <a:spLocks/>
          </p:cNvSpPr>
          <p:nvPr/>
        </p:nvSpPr>
        <p:spPr>
          <a:xfrm>
            <a:off x="342900" y="908221"/>
            <a:ext cx="11613126" cy="85211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300">
                <a:latin typeface="Lato Light" charset="0"/>
                <a:ea typeface="Lato Light" charset="0"/>
                <a:cs typeface="Lato Light" charset="0"/>
              </a:rPr>
              <a:t>Selection</a:t>
            </a:r>
            <a:r>
              <a:rPr lang="en-CA" sz="3300"/>
              <a:t> </a:t>
            </a:r>
            <a:r>
              <a:rPr lang="en-CA" sz="3300">
                <a:solidFill>
                  <a:schemeClr val="tx2"/>
                </a:solidFill>
              </a:rPr>
              <a:t>:</a:t>
            </a:r>
            <a:r>
              <a:rPr lang="en-CA" sz="3300"/>
              <a:t> </a:t>
            </a:r>
            <a:r>
              <a:rPr lang="en-CA" sz="3300" b="1">
                <a:solidFill>
                  <a:srgbClr val="2B3340"/>
                </a:solidFill>
                <a:latin typeface="Lato" charset="0"/>
                <a:ea typeface="Lato" charset="0"/>
                <a:cs typeface="Lato" charset="0"/>
              </a:rPr>
              <a:t>Taiwan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F3CE1318-5C2D-467D-857F-1AC77AE26FE5}"/>
              </a:ext>
            </a:extLst>
          </p:cNvPr>
          <p:cNvSpPr/>
          <p:nvPr/>
        </p:nvSpPr>
        <p:spPr>
          <a:xfrm>
            <a:off x="9450016" y="499301"/>
            <a:ext cx="1789795" cy="7469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Max:</a:t>
            </a:r>
            <a:r>
              <a:rPr lang="en-CA" sz="1400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  </a:t>
            </a:r>
            <a:r>
              <a:rPr lang="en-CA" sz="2800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20</a:t>
            </a:r>
          </a:p>
        </p:txBody>
      </p:sp>
      <p:sp>
        <p:nvSpPr>
          <p:cNvPr id="2" name="Rectangle 1"/>
          <p:cNvSpPr/>
          <p:nvPr/>
        </p:nvSpPr>
        <p:spPr>
          <a:xfrm>
            <a:off x="1389925" y="3099909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Courier" charset="0"/>
                <a:ea typeface="Courier" charset="0"/>
                <a:cs typeface="Courier" charset="0"/>
              </a:rPr>
              <a:t>1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33794" y="3099909"/>
            <a:ext cx="917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Taiwan</a:t>
            </a:r>
          </a:p>
        </p:txBody>
      </p:sp>
      <p:sp>
        <p:nvSpPr>
          <p:cNvPr id="4" name="Rectangle 3"/>
          <p:cNvSpPr/>
          <p:nvPr/>
        </p:nvSpPr>
        <p:spPr>
          <a:xfrm>
            <a:off x="5519322" y="3169425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Self</a:t>
            </a:r>
          </a:p>
        </p:txBody>
      </p:sp>
      <p:sp>
        <p:nvSpPr>
          <p:cNvPr id="5" name="Rectangle 4"/>
          <p:cNvSpPr/>
          <p:nvPr/>
        </p:nvSpPr>
        <p:spPr>
          <a:xfrm>
            <a:off x="8207331" y="3107632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100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17929" y="3099909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20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9925" y="3817796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3377934" y="3799248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China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19322" y="3799248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Neighbour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74657" y="3799248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75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03458" y="3799248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15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89925" y="4535683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89925" y="525357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4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11597" y="4535683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Chile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519322" y="4540892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Lato" charset="0"/>
                <a:ea typeface="Lato" charset="0"/>
                <a:cs typeface="Lato" charset="0"/>
              </a:rPr>
              <a:t>Associate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274657" y="4535683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60</a:t>
            </a: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117929" y="4535683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12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87552" y="5272118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Brazil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09703" y="528253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No Relationship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74657" y="5253570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30</a:t>
            </a: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103458" y="5253570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6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39E4B5-BC7A-4490-B8E1-2A2488AF198C}"/>
              </a:ext>
            </a:extLst>
          </p:cNvPr>
          <p:cNvSpPr/>
          <p:nvPr/>
        </p:nvSpPr>
        <p:spPr>
          <a:xfrm>
            <a:off x="1389925" y="3110228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Courier" charset="0"/>
                <a:ea typeface="Courier" charset="0"/>
                <a:cs typeface="Courier" charset="0"/>
              </a:rPr>
              <a:t>1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54DFD3-BF24-4C90-8928-7CAAE790D792}"/>
              </a:ext>
            </a:extLst>
          </p:cNvPr>
          <p:cNvSpPr/>
          <p:nvPr/>
        </p:nvSpPr>
        <p:spPr>
          <a:xfrm>
            <a:off x="3333794" y="3110228"/>
            <a:ext cx="917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Taiwan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769B1A-C37A-42B4-BAF8-606EED3343CA}"/>
              </a:ext>
            </a:extLst>
          </p:cNvPr>
          <p:cNvSpPr/>
          <p:nvPr/>
        </p:nvSpPr>
        <p:spPr>
          <a:xfrm>
            <a:off x="5519322" y="3179744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Self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A4D5D0-AC30-4EC2-99EE-A109F8A551E6}"/>
              </a:ext>
            </a:extLst>
          </p:cNvPr>
          <p:cNvSpPr/>
          <p:nvPr/>
        </p:nvSpPr>
        <p:spPr>
          <a:xfrm>
            <a:off x="8207331" y="3117951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100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04EBF3-7ED7-4162-9EE7-1A162CFC6426}"/>
              </a:ext>
            </a:extLst>
          </p:cNvPr>
          <p:cNvSpPr/>
          <p:nvPr/>
        </p:nvSpPr>
        <p:spPr>
          <a:xfrm>
            <a:off x="10117929" y="3110228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20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0F1BBE-8699-471D-BC8B-EFB3C6CF7DE7}"/>
              </a:ext>
            </a:extLst>
          </p:cNvPr>
          <p:cNvSpPr/>
          <p:nvPr/>
        </p:nvSpPr>
        <p:spPr>
          <a:xfrm>
            <a:off x="1389925" y="3828115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9611A3-6C88-475F-B1FC-C9FF5812B3C0}"/>
              </a:ext>
            </a:extLst>
          </p:cNvPr>
          <p:cNvSpPr/>
          <p:nvPr/>
        </p:nvSpPr>
        <p:spPr>
          <a:xfrm>
            <a:off x="3377934" y="38095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Lato" charset="0"/>
                <a:ea typeface="Lato" charset="0"/>
                <a:cs typeface="Lato" charset="0"/>
              </a:rPr>
              <a:t>China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0CBF93-90EE-43F6-B4D8-6AFB02C6C786}"/>
              </a:ext>
            </a:extLst>
          </p:cNvPr>
          <p:cNvSpPr/>
          <p:nvPr/>
        </p:nvSpPr>
        <p:spPr>
          <a:xfrm>
            <a:off x="5519322" y="3809567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Neighbour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38865BD-A8F2-4455-8A89-D1E1231AE651}"/>
              </a:ext>
            </a:extLst>
          </p:cNvPr>
          <p:cNvSpPr/>
          <p:nvPr/>
        </p:nvSpPr>
        <p:spPr>
          <a:xfrm>
            <a:off x="8274657" y="3809567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75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993EBE-827D-433A-8BF2-A845DEA853D6}"/>
              </a:ext>
            </a:extLst>
          </p:cNvPr>
          <p:cNvSpPr/>
          <p:nvPr/>
        </p:nvSpPr>
        <p:spPr>
          <a:xfrm>
            <a:off x="10103458" y="3809567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15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204AE8-E715-40BC-924E-8D80B15AF238}"/>
              </a:ext>
            </a:extLst>
          </p:cNvPr>
          <p:cNvSpPr/>
          <p:nvPr/>
        </p:nvSpPr>
        <p:spPr>
          <a:xfrm>
            <a:off x="1389925" y="454600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7C8824-82D9-4CFC-92AF-FC77C52199D4}"/>
              </a:ext>
            </a:extLst>
          </p:cNvPr>
          <p:cNvSpPr/>
          <p:nvPr/>
        </p:nvSpPr>
        <p:spPr>
          <a:xfrm>
            <a:off x="1389925" y="5263889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4</a:t>
            </a: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26151A-4851-41AA-8CE3-B68CA33F8EF2}"/>
              </a:ext>
            </a:extLst>
          </p:cNvPr>
          <p:cNvSpPr/>
          <p:nvPr/>
        </p:nvSpPr>
        <p:spPr>
          <a:xfrm>
            <a:off x="3411597" y="4546002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Chile</a:t>
            </a:r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A1EE44-1A35-4B32-89E4-8FEFD0B074F8}"/>
              </a:ext>
            </a:extLst>
          </p:cNvPr>
          <p:cNvSpPr/>
          <p:nvPr/>
        </p:nvSpPr>
        <p:spPr>
          <a:xfrm>
            <a:off x="5519322" y="4551211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Lato" charset="0"/>
                <a:ea typeface="Lato" charset="0"/>
                <a:cs typeface="Lato" charset="0"/>
              </a:rPr>
              <a:t>Associate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DFF807-666F-48A2-8AD1-242DD6B1851C}"/>
              </a:ext>
            </a:extLst>
          </p:cNvPr>
          <p:cNvSpPr/>
          <p:nvPr/>
        </p:nvSpPr>
        <p:spPr>
          <a:xfrm>
            <a:off x="8274657" y="4546002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60</a:t>
            </a:r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3E5C19-B714-48C8-8993-079A9E826EFC}"/>
              </a:ext>
            </a:extLst>
          </p:cNvPr>
          <p:cNvSpPr/>
          <p:nvPr/>
        </p:nvSpPr>
        <p:spPr>
          <a:xfrm>
            <a:off x="10117929" y="4546002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12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2B4A2D-BB93-49F5-BBAD-C8A8F52101E2}"/>
              </a:ext>
            </a:extLst>
          </p:cNvPr>
          <p:cNvSpPr/>
          <p:nvPr/>
        </p:nvSpPr>
        <p:spPr>
          <a:xfrm>
            <a:off x="3387552" y="5282437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Brazil</a:t>
            </a:r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51B778-6769-4D03-9BDE-E3F77EDA3B5C}"/>
              </a:ext>
            </a:extLst>
          </p:cNvPr>
          <p:cNvSpPr/>
          <p:nvPr/>
        </p:nvSpPr>
        <p:spPr>
          <a:xfrm>
            <a:off x="5509703" y="529285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No Relationship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CAA0B6-8D6F-4F8E-B62E-965D9F1AB05D}"/>
              </a:ext>
            </a:extLst>
          </p:cNvPr>
          <p:cNvSpPr/>
          <p:nvPr/>
        </p:nvSpPr>
        <p:spPr>
          <a:xfrm>
            <a:off x="8274657" y="5263889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30</a:t>
            </a:r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A691E03-CB8F-4165-A81F-9B22B74EF900}"/>
              </a:ext>
            </a:extLst>
          </p:cNvPr>
          <p:cNvSpPr/>
          <p:nvPr/>
        </p:nvSpPr>
        <p:spPr>
          <a:xfrm>
            <a:off x="10103458" y="5263889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6</a:t>
            </a:r>
            <a:endParaRPr lang="en-US" b="1">
              <a:solidFill>
                <a:srgbClr val="F533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 animBg="1"/>
      <p:bldP spid="11" grpId="1" animBg="1"/>
      <p:bldP spid="17" grpId="0"/>
      <p:bldP spid="17" grpId="1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  <p:bldP spid="49" grpId="0" animBg="1"/>
      <p:bldP spid="49" grpId="1" animBg="1"/>
      <p:bldP spid="23" grpId="0"/>
      <p:bldP spid="23" grpId="1"/>
      <p:bldP spid="24" grpId="0"/>
      <p:bldP spid="24" grpId="1"/>
      <p:bldP spid="29" grpId="0"/>
      <p:bldP spid="29" grpId="1"/>
      <p:bldP spid="53" grpId="0" animBg="1"/>
      <p:bldP spid="53" grpId="1" animBg="1"/>
      <p:bldP spid="31" grpId="0"/>
      <p:bldP spid="36" grpId="0"/>
      <p:bldP spid="37" grpId="0"/>
      <p:bldP spid="38" grpId="0"/>
      <p:bldP spid="39" grpId="0" animBg="1"/>
      <p:bldP spid="40" grpId="0"/>
      <p:bldP spid="41" grpId="0"/>
      <p:bldP spid="43" grpId="0"/>
      <p:bldP spid="44" grpId="0"/>
      <p:bldP spid="45" grpId="0" animBg="1"/>
      <p:bldP spid="46" grpId="0"/>
      <p:bldP spid="47" grpId="0"/>
      <p:bldP spid="48" grpId="0"/>
      <p:bldP spid="50" grpId="0"/>
      <p:bldP spid="51" grpId="0"/>
      <p:bldP spid="52" grpId="0" animBg="1"/>
      <p:bldP spid="54" grpId="0"/>
      <p:bldP spid="55" grpId="0"/>
      <p:bldP spid="56" grpId="0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AHP Structure</a:t>
            </a:r>
          </a:p>
        </p:txBody>
      </p:sp>
      <p:sp>
        <p:nvSpPr>
          <p:cNvPr id="38" name="Freeform 37"/>
          <p:cNvSpPr/>
          <p:nvPr/>
        </p:nvSpPr>
        <p:spPr>
          <a:xfrm>
            <a:off x="1069624" y="2853698"/>
            <a:ext cx="137070" cy="23667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66747"/>
                </a:lnTo>
                <a:lnTo>
                  <a:pt x="137070" y="23667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eform 38"/>
          <p:cNvSpPr/>
          <p:nvPr/>
        </p:nvSpPr>
        <p:spPr>
          <a:xfrm>
            <a:off x="1069624" y="2853698"/>
            <a:ext cx="137070" cy="17179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17947"/>
                </a:lnTo>
                <a:lnTo>
                  <a:pt x="137070" y="17179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reeform 39"/>
          <p:cNvSpPr/>
          <p:nvPr/>
        </p:nvSpPr>
        <p:spPr>
          <a:xfrm>
            <a:off x="1069624" y="2853698"/>
            <a:ext cx="137070" cy="10691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69148"/>
                </a:lnTo>
                <a:lnTo>
                  <a:pt x="137070" y="10691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 40"/>
          <p:cNvSpPr/>
          <p:nvPr/>
        </p:nvSpPr>
        <p:spPr>
          <a:xfrm>
            <a:off x="1069624" y="2853698"/>
            <a:ext cx="137070" cy="4203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0348"/>
                </a:lnTo>
                <a:lnTo>
                  <a:pt x="137070" y="4203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form 42"/>
          <p:cNvSpPr/>
          <p:nvPr/>
        </p:nvSpPr>
        <p:spPr>
          <a:xfrm>
            <a:off x="3856720" y="1747998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Ranking Position</a:t>
            </a:r>
          </a:p>
        </p:txBody>
      </p:sp>
      <p:sp>
        <p:nvSpPr>
          <p:cNvPr id="44" name="Freeform 43"/>
          <p:cNvSpPr/>
          <p:nvPr/>
        </p:nvSpPr>
        <p:spPr>
          <a:xfrm>
            <a:off x="978243" y="2396797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Country: W=20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06694" y="2204899"/>
            <a:ext cx="7776456" cy="3892796"/>
            <a:chOff x="228451" y="2338764"/>
            <a:chExt cx="7776456" cy="3892796"/>
          </a:xfrm>
        </p:grpSpPr>
        <p:sp>
          <p:nvSpPr>
            <p:cNvPr id="6" name="Freeform 5"/>
            <p:cNvSpPr/>
            <p:nvPr/>
          </p:nvSpPr>
          <p:spPr>
            <a:xfrm>
              <a:off x="69540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 6"/>
            <p:cNvSpPr/>
            <p:nvPr/>
          </p:nvSpPr>
          <p:spPr>
            <a:xfrm>
              <a:off x="69540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69540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69540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213855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58483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58483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58483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58483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6168135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7426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47426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47426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47426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5108154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3335378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2878476" y="95949"/>
                  </a:lnTo>
                  <a:lnTo>
                    <a:pt x="2878476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36369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36369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36369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36369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 25"/>
            <p:cNvSpPr/>
            <p:nvPr/>
          </p:nvSpPr>
          <p:spPr>
            <a:xfrm>
              <a:off x="2896753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 26"/>
            <p:cNvSpPr/>
            <p:nvPr/>
          </p:nvSpPr>
          <p:spPr>
            <a:xfrm>
              <a:off x="25312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25312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25312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25312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2851033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14255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14255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14255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14255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1791052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form 36"/>
            <p:cNvSpPr/>
            <p:nvPr/>
          </p:nvSpPr>
          <p:spPr>
            <a:xfrm>
              <a:off x="2896753" y="2338764"/>
              <a:ext cx="438625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8625" y="0"/>
                  </a:moveTo>
                  <a:lnTo>
                    <a:pt x="438625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reeform 41"/>
            <p:cNvSpPr/>
            <p:nvPr/>
          </p:nvSpPr>
          <p:spPr>
            <a:xfrm>
              <a:off x="456901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8476" y="0"/>
                  </a:moveTo>
                  <a:lnTo>
                    <a:pt x="2878476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reeform 44"/>
            <p:cNvSpPr/>
            <p:nvPr/>
          </p:nvSpPr>
          <p:spPr>
            <a:xfrm>
              <a:off x="2284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228451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Neighbor:75%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228451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Associated Country:60%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28451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Other Country:30%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439852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Skill: W=40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13341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1:(40/n)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15626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626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5626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5626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24398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2:(40/n)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26683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26683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6683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26683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5455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n:(40/n)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774003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774003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774003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774003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756954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Background: W=40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651253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1:(40/n)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8797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48797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48797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48797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57569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2:(40/n)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59854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59854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59854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9854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68626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n:(40/n)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7091105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7091105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7091105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7091105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</p:grpSp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id="{24A92515-CED7-4FA6-AED9-E1ADF5DB7F95}"/>
              </a:ext>
            </a:extLst>
          </p:cNvPr>
          <p:cNvSpPr/>
          <p:nvPr/>
        </p:nvSpPr>
        <p:spPr>
          <a:xfrm>
            <a:off x="8952007" y="4122620"/>
            <a:ext cx="420350" cy="456901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Freeform 80"/>
          <p:cNvSpPr/>
          <p:nvPr/>
        </p:nvSpPr>
        <p:spPr>
          <a:xfrm>
            <a:off x="9372357" y="4114744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Popularity Factor 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675367" y="4133020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Rating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C3F9DAB-107E-4FCB-AAB7-19238F8B8071}"/>
              </a:ext>
            </a:extLst>
          </p:cNvPr>
          <p:cNvSpPr/>
          <p:nvPr/>
        </p:nvSpPr>
        <p:spPr>
          <a:xfrm>
            <a:off x="0" y="10757"/>
            <a:ext cx="12192000" cy="6857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CC291-B06E-4B3C-98F0-E5BB574FB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27" y="2368978"/>
            <a:ext cx="6687437" cy="3767662"/>
          </a:xfrm>
          <a:prstGeom prst="rect">
            <a:avLst/>
          </a:prstGeom>
        </p:spPr>
      </p:pic>
      <p:sp>
        <p:nvSpPr>
          <p:cNvPr id="85" name="Equals 84">
            <a:extLst>
              <a:ext uri="{FF2B5EF4-FFF2-40B4-BE49-F238E27FC236}">
                <a16:creationId xmlns:a16="http://schemas.microsoft.com/office/drawing/2014/main" id="{61899C7B-165D-4E87-BEBF-DB5585CF20F7}"/>
              </a:ext>
            </a:extLst>
          </p:cNvPr>
          <p:cNvSpPr/>
          <p:nvPr/>
        </p:nvSpPr>
        <p:spPr>
          <a:xfrm>
            <a:off x="10261036" y="4128868"/>
            <a:ext cx="399811" cy="465203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287"/>
            <a:ext cx="10515600" cy="1325563"/>
          </a:xfrm>
        </p:spPr>
        <p:txBody>
          <a:bodyPr/>
          <a:lstStyle/>
          <a:p>
            <a:r>
              <a:rPr lang="en-US"/>
              <a:t>Association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  <p:graphicFrame>
        <p:nvGraphicFramePr>
          <p:cNvPr id="16" name="Diagram 23"/>
          <p:cNvGraphicFramePr/>
          <p:nvPr>
            <p:extLst>
              <p:ext uri="{D42A27DB-BD31-4B8C-83A1-F6EECF244321}">
                <p14:modId xmlns:p14="http://schemas.microsoft.com/office/powerpoint/2010/main" val="1151124599"/>
              </p:ext>
            </p:extLst>
          </p:nvPr>
        </p:nvGraphicFramePr>
        <p:xfrm>
          <a:off x="8104821" y="1388534"/>
          <a:ext cx="3273986" cy="5092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06D0087-B110-EE44-AD90-B317E0BA75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93658"/>
              </p:ext>
            </p:extLst>
          </p:nvPr>
        </p:nvGraphicFramePr>
        <p:xfrm>
          <a:off x="354698" y="1653233"/>
          <a:ext cx="6775704" cy="4983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B25E19D-F496-4C81-8D15-ACA14F48B0C4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251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DF1F9A9-20B8-40FA-9349-5C767E0BED7C}"/>
              </a:ext>
            </a:extLst>
          </p:cNvPr>
          <p:cNvSpPr/>
          <p:nvPr/>
        </p:nvSpPr>
        <p:spPr>
          <a:xfrm>
            <a:off x="5135714" y="2461254"/>
            <a:ext cx="20574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</a:rPr>
              <a:t>Relationship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74627D-EC32-4B58-861C-B26823D44FB4}"/>
              </a:ext>
            </a:extLst>
          </p:cNvPr>
          <p:cNvSpPr/>
          <p:nvPr/>
        </p:nvSpPr>
        <p:spPr>
          <a:xfrm>
            <a:off x="2888292" y="2469355"/>
            <a:ext cx="1808242" cy="449477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Background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CBEFD4D-4460-479B-84DE-623C620BC64A}"/>
              </a:ext>
            </a:extLst>
          </p:cNvPr>
          <p:cNvSpPr/>
          <p:nvPr/>
        </p:nvSpPr>
        <p:spPr>
          <a:xfrm>
            <a:off x="7644393" y="2468977"/>
            <a:ext cx="17145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70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C82F9F5-0D01-4C4F-B85E-5FF9DD3722F5}"/>
              </a:ext>
            </a:extLst>
          </p:cNvPr>
          <p:cNvSpPr/>
          <p:nvPr/>
        </p:nvSpPr>
        <p:spPr>
          <a:xfrm>
            <a:off x="9816093" y="2461254"/>
            <a:ext cx="1028700" cy="499916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</a:rPr>
              <a:t>Score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5209AA-6F07-4A0B-BC7A-6B6FA6AF8F27}"/>
              </a:ext>
            </a:extLst>
          </p:cNvPr>
          <p:cNvSpPr/>
          <p:nvPr/>
        </p:nvSpPr>
        <p:spPr>
          <a:xfrm>
            <a:off x="665362" y="2468977"/>
            <a:ext cx="1771651" cy="449477"/>
          </a:xfrm>
          <a:prstGeom prst="rect">
            <a:avLst/>
          </a:prstGeom>
          <a:solidFill>
            <a:srgbClr val="2B334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Opportunity Id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1F9A9-20B8-40FA-9349-5C767E0BED7C}"/>
              </a:ext>
            </a:extLst>
          </p:cNvPr>
          <p:cNvSpPr/>
          <p:nvPr/>
        </p:nvSpPr>
        <p:spPr>
          <a:xfrm>
            <a:off x="342900" y="1779494"/>
            <a:ext cx="11736859" cy="508028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Rating </a:t>
            </a:r>
            <a:r>
              <a:rPr lang="pl-PL" sz="240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Opportunities</a:t>
            </a:r>
            <a:endParaRPr lang="en-US" sz="240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5C19C01-D3D6-4472-A8A2-02A18244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85000"/>
            <a:ext cx="11525250" cy="857250"/>
          </a:xfrm>
        </p:spPr>
        <p:txBody>
          <a:bodyPr>
            <a:normAutofit/>
          </a:bodyPr>
          <a:lstStyle/>
          <a:p>
            <a:r>
              <a:rPr lang="en-CA" sz="3200">
                <a:latin typeface="Lato Light" charset="0"/>
                <a:ea typeface="Lato Light" charset="0"/>
                <a:cs typeface="Lato Light" charset="0"/>
              </a:rPr>
              <a:t>Assign Background and Skill Score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E7BEFB2-E868-4AC8-97F8-81E049F20CF0}"/>
              </a:ext>
            </a:extLst>
          </p:cNvPr>
          <p:cNvSpPr txBox="1">
            <a:spLocks/>
          </p:cNvSpPr>
          <p:nvPr/>
        </p:nvSpPr>
        <p:spPr>
          <a:xfrm>
            <a:off x="342900" y="908221"/>
            <a:ext cx="11613126" cy="85211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300">
                <a:latin typeface="Lato Light" charset="0"/>
                <a:ea typeface="Lato Light" charset="0"/>
                <a:cs typeface="Lato Light" charset="0"/>
              </a:rPr>
              <a:t>Background Selection</a:t>
            </a:r>
            <a:r>
              <a:rPr lang="en-CA" sz="3300">
                <a:solidFill>
                  <a:schemeClr val="tx2"/>
                </a:solidFill>
              </a:rPr>
              <a:t>:</a:t>
            </a:r>
            <a:r>
              <a:rPr lang="en-CA" sz="3300"/>
              <a:t> </a:t>
            </a:r>
            <a:r>
              <a:rPr lang="en-CA" sz="3300" b="1">
                <a:solidFill>
                  <a:srgbClr val="2B3340"/>
                </a:solidFill>
                <a:latin typeface="Lato" charset="0"/>
                <a:ea typeface="Lato" charset="0"/>
                <a:cs typeface="Lato" charset="0"/>
              </a:rPr>
              <a:t>Music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F3CE1318-5C2D-467D-857F-1AC77AE26FE5}"/>
              </a:ext>
            </a:extLst>
          </p:cNvPr>
          <p:cNvSpPr/>
          <p:nvPr/>
        </p:nvSpPr>
        <p:spPr>
          <a:xfrm>
            <a:off x="9450016" y="499301"/>
            <a:ext cx="1789795" cy="7469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Max:</a:t>
            </a:r>
            <a:r>
              <a:rPr lang="en-CA" sz="1400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  </a:t>
            </a:r>
            <a:r>
              <a:rPr lang="en-CA" sz="2800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40</a:t>
            </a:r>
          </a:p>
        </p:txBody>
      </p:sp>
      <p:sp>
        <p:nvSpPr>
          <p:cNvPr id="2" name="Rectangle 1"/>
          <p:cNvSpPr/>
          <p:nvPr/>
        </p:nvSpPr>
        <p:spPr>
          <a:xfrm>
            <a:off x="1389925" y="3099909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Courier" charset="0"/>
                <a:ea typeface="Courier" charset="0"/>
                <a:cs typeface="Courier" charset="0"/>
              </a:rPr>
              <a:t>1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77934" y="3107632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Music</a:t>
            </a:r>
          </a:p>
        </p:txBody>
      </p:sp>
      <p:sp>
        <p:nvSpPr>
          <p:cNvPr id="4" name="Rectangle 3"/>
          <p:cNvSpPr/>
          <p:nvPr/>
        </p:nvSpPr>
        <p:spPr>
          <a:xfrm>
            <a:off x="5519322" y="3119031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Self</a:t>
            </a:r>
          </a:p>
        </p:txBody>
      </p:sp>
      <p:sp>
        <p:nvSpPr>
          <p:cNvPr id="5" name="Rectangle 4"/>
          <p:cNvSpPr/>
          <p:nvPr/>
        </p:nvSpPr>
        <p:spPr>
          <a:xfrm>
            <a:off x="8207331" y="3107632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100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17929" y="3099909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40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9925" y="3817796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3377934" y="3799248"/>
            <a:ext cx="97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Theatre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19322" y="3817796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Associate - 1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74657" y="3799248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80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03458" y="3799248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32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89925" y="4535683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89925" y="525357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4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11597" y="4535683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Arts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519322" y="4554231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Associate - 2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274657" y="4535683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75</a:t>
            </a: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117929" y="4535683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30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87552" y="5272118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Sports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19322" y="5253570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Associate - 3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74657" y="5253570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70</a:t>
            </a: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103458" y="5253570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28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2711" y="611177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Light" charset="0"/>
                <a:ea typeface="Lato Light" charset="0"/>
                <a:cs typeface="Lato Light" charset="0"/>
              </a:rPr>
              <a:t>  </a:t>
            </a:r>
            <a:r>
              <a:rPr lang="en-US" sz="2800">
                <a:latin typeface="Lato Light" charset="0"/>
                <a:ea typeface="Lato Light" charset="0"/>
                <a:cs typeface="Lato Light" charset="0"/>
              </a:rPr>
              <a:t>x2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0E77EB-CD7D-456B-A9D0-B546D9766139}"/>
              </a:ext>
            </a:extLst>
          </p:cNvPr>
          <p:cNvSpPr/>
          <p:nvPr/>
        </p:nvSpPr>
        <p:spPr>
          <a:xfrm>
            <a:off x="1386719" y="310763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Courier" charset="0"/>
                <a:ea typeface="Courier" charset="0"/>
                <a:cs typeface="Courier" charset="0"/>
              </a:rPr>
              <a:t>1</a:t>
            </a: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A0F0C9-3153-4B8E-AB7D-89B8FD2B5D77}"/>
              </a:ext>
            </a:extLst>
          </p:cNvPr>
          <p:cNvSpPr/>
          <p:nvPr/>
        </p:nvSpPr>
        <p:spPr>
          <a:xfrm>
            <a:off x="3374728" y="3115355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Music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10BCEA-1A13-4D90-AB23-4086131B63F7}"/>
              </a:ext>
            </a:extLst>
          </p:cNvPr>
          <p:cNvSpPr/>
          <p:nvPr/>
        </p:nvSpPr>
        <p:spPr>
          <a:xfrm>
            <a:off x="5516116" y="3126754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Self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80D79A-8978-4443-9AA5-377EFF839FBB}"/>
              </a:ext>
            </a:extLst>
          </p:cNvPr>
          <p:cNvSpPr/>
          <p:nvPr/>
        </p:nvSpPr>
        <p:spPr>
          <a:xfrm>
            <a:off x="8204125" y="3115355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100</a:t>
            </a: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288F071-FFBB-46A1-95F0-FD17F26CFC7E}"/>
              </a:ext>
            </a:extLst>
          </p:cNvPr>
          <p:cNvSpPr/>
          <p:nvPr/>
        </p:nvSpPr>
        <p:spPr>
          <a:xfrm>
            <a:off x="10114723" y="3107632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40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EF5733-3AD6-4CDA-AAD0-1FED24CEFCD8}"/>
              </a:ext>
            </a:extLst>
          </p:cNvPr>
          <p:cNvSpPr/>
          <p:nvPr/>
        </p:nvSpPr>
        <p:spPr>
          <a:xfrm>
            <a:off x="1386719" y="3825519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7D91E6-9B23-4618-9AEC-ADB76FB8FFEA}"/>
              </a:ext>
            </a:extLst>
          </p:cNvPr>
          <p:cNvSpPr/>
          <p:nvPr/>
        </p:nvSpPr>
        <p:spPr>
          <a:xfrm>
            <a:off x="3374728" y="3806971"/>
            <a:ext cx="97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Theatre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458F39-0CBE-426F-826C-513681870E4A}"/>
              </a:ext>
            </a:extLst>
          </p:cNvPr>
          <p:cNvSpPr/>
          <p:nvPr/>
        </p:nvSpPr>
        <p:spPr>
          <a:xfrm>
            <a:off x="5516116" y="3825519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Associate - 1</a:t>
            </a:r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2236EF-23A5-415A-A147-16FE833201C2}"/>
              </a:ext>
            </a:extLst>
          </p:cNvPr>
          <p:cNvSpPr/>
          <p:nvPr/>
        </p:nvSpPr>
        <p:spPr>
          <a:xfrm>
            <a:off x="8271451" y="3806971"/>
            <a:ext cx="453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80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4AD8B6-E306-4B2D-8A8A-685F761F7EB5}"/>
              </a:ext>
            </a:extLst>
          </p:cNvPr>
          <p:cNvSpPr/>
          <p:nvPr/>
        </p:nvSpPr>
        <p:spPr>
          <a:xfrm>
            <a:off x="10100252" y="3806971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32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8B2FA6-1BB9-4FE1-8601-1034714C5228}"/>
              </a:ext>
            </a:extLst>
          </p:cNvPr>
          <p:cNvSpPr/>
          <p:nvPr/>
        </p:nvSpPr>
        <p:spPr>
          <a:xfrm>
            <a:off x="1386719" y="4543406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9E9F74-5D4A-4A6E-A7F2-0DB8ADB5DA98}"/>
              </a:ext>
            </a:extLst>
          </p:cNvPr>
          <p:cNvSpPr/>
          <p:nvPr/>
        </p:nvSpPr>
        <p:spPr>
          <a:xfrm>
            <a:off x="1386719" y="5261293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4</a:t>
            </a:r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11816A2-DBBD-4617-8047-C0A8E2DCFA15}"/>
              </a:ext>
            </a:extLst>
          </p:cNvPr>
          <p:cNvSpPr/>
          <p:nvPr/>
        </p:nvSpPr>
        <p:spPr>
          <a:xfrm>
            <a:off x="3408391" y="4543406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Arts</a:t>
            </a:r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6FEE89-1E96-42F9-80FF-2C8BA9CF4378}"/>
              </a:ext>
            </a:extLst>
          </p:cNvPr>
          <p:cNvSpPr/>
          <p:nvPr/>
        </p:nvSpPr>
        <p:spPr>
          <a:xfrm>
            <a:off x="5516116" y="4561954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Associate - 2</a:t>
            </a:r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AF4084-3DEA-4914-A610-893DA3859C12}"/>
              </a:ext>
            </a:extLst>
          </p:cNvPr>
          <p:cNvSpPr/>
          <p:nvPr/>
        </p:nvSpPr>
        <p:spPr>
          <a:xfrm>
            <a:off x="8271451" y="454340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75</a:t>
            </a:r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608A1A-C56B-4E0F-BF2F-424F1284A758}"/>
              </a:ext>
            </a:extLst>
          </p:cNvPr>
          <p:cNvSpPr/>
          <p:nvPr/>
        </p:nvSpPr>
        <p:spPr>
          <a:xfrm>
            <a:off x="10114723" y="4543406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30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9E78D06-F423-4356-8C2E-A2D9EE998CD7}"/>
              </a:ext>
            </a:extLst>
          </p:cNvPr>
          <p:cNvSpPr/>
          <p:nvPr/>
        </p:nvSpPr>
        <p:spPr>
          <a:xfrm>
            <a:off x="3384346" y="5279841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Sports</a:t>
            </a:r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C98726-F546-4A2B-BDD0-9FF687ECB5E3}"/>
              </a:ext>
            </a:extLst>
          </p:cNvPr>
          <p:cNvSpPr/>
          <p:nvPr/>
        </p:nvSpPr>
        <p:spPr>
          <a:xfrm>
            <a:off x="5516116" y="5261293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Associate - 3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AFEE37-71DE-4F26-9EFA-8D3D79C203F3}"/>
              </a:ext>
            </a:extLst>
          </p:cNvPr>
          <p:cNvSpPr/>
          <p:nvPr/>
        </p:nvSpPr>
        <p:spPr>
          <a:xfrm>
            <a:off x="8271451" y="5261293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70</a:t>
            </a:r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1FCFDE-7290-4474-85AC-8D31291D5706}"/>
              </a:ext>
            </a:extLst>
          </p:cNvPr>
          <p:cNvSpPr/>
          <p:nvPr/>
        </p:nvSpPr>
        <p:spPr>
          <a:xfrm>
            <a:off x="10100252" y="5261293"/>
            <a:ext cx="453970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28</a:t>
            </a:r>
            <a:endParaRPr lang="en-US" b="1">
              <a:solidFill>
                <a:srgbClr val="F533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52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 animBg="1"/>
      <p:bldP spid="11" grpId="1" animBg="1"/>
      <p:bldP spid="17" grpId="0"/>
      <p:bldP spid="17" grpId="1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  <p:bldP spid="49" grpId="0" animBg="1"/>
      <p:bldP spid="49" grpId="1" animBg="1"/>
      <p:bldP spid="23" grpId="0"/>
      <p:bldP spid="23" grpId="1"/>
      <p:bldP spid="24" grpId="0"/>
      <p:bldP spid="24" grpId="1"/>
      <p:bldP spid="29" grpId="0"/>
      <p:bldP spid="29" grpId="1"/>
      <p:bldP spid="53" grpId="0" animBg="1"/>
      <p:bldP spid="53" grpId="1" animBg="1"/>
      <p:bldP spid="36" grpId="0"/>
      <p:bldP spid="37" grpId="0"/>
      <p:bldP spid="38" grpId="0"/>
      <p:bldP spid="39" grpId="0"/>
      <p:bldP spid="40" grpId="0" animBg="1"/>
      <p:bldP spid="41" grpId="0"/>
      <p:bldP spid="43" grpId="0"/>
      <p:bldP spid="44" grpId="0"/>
      <p:bldP spid="45" grpId="0"/>
      <p:bldP spid="46" grpId="0" animBg="1"/>
      <p:bldP spid="47" grpId="0"/>
      <p:bldP spid="48" grpId="0"/>
      <p:bldP spid="50" grpId="0"/>
      <p:bldP spid="51" grpId="0"/>
      <p:bldP spid="52" grpId="0"/>
      <p:bldP spid="54" grpId="0" animBg="1"/>
      <p:bldP spid="55" grpId="0"/>
      <p:bldP spid="56" grpId="0"/>
      <p:bldP spid="57" grpId="0"/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AHP Structure</a:t>
            </a:r>
          </a:p>
        </p:txBody>
      </p:sp>
      <p:sp>
        <p:nvSpPr>
          <p:cNvPr id="38" name="Freeform 37"/>
          <p:cNvSpPr/>
          <p:nvPr/>
        </p:nvSpPr>
        <p:spPr>
          <a:xfrm>
            <a:off x="1069624" y="2853698"/>
            <a:ext cx="137070" cy="23667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66747"/>
                </a:lnTo>
                <a:lnTo>
                  <a:pt x="137070" y="23667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eform 38"/>
          <p:cNvSpPr/>
          <p:nvPr/>
        </p:nvSpPr>
        <p:spPr>
          <a:xfrm>
            <a:off x="1069624" y="2853698"/>
            <a:ext cx="137070" cy="17179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17947"/>
                </a:lnTo>
                <a:lnTo>
                  <a:pt x="137070" y="17179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reeform 39"/>
          <p:cNvSpPr/>
          <p:nvPr/>
        </p:nvSpPr>
        <p:spPr>
          <a:xfrm>
            <a:off x="1069624" y="2853698"/>
            <a:ext cx="137070" cy="10691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69148"/>
                </a:lnTo>
                <a:lnTo>
                  <a:pt x="137070" y="10691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 40"/>
          <p:cNvSpPr/>
          <p:nvPr/>
        </p:nvSpPr>
        <p:spPr>
          <a:xfrm>
            <a:off x="1069624" y="2853698"/>
            <a:ext cx="137070" cy="4203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0348"/>
                </a:lnTo>
                <a:lnTo>
                  <a:pt x="137070" y="4203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form 42"/>
          <p:cNvSpPr/>
          <p:nvPr/>
        </p:nvSpPr>
        <p:spPr>
          <a:xfrm>
            <a:off x="3856720" y="1747998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Ranking Position</a:t>
            </a:r>
          </a:p>
        </p:txBody>
      </p:sp>
      <p:sp>
        <p:nvSpPr>
          <p:cNvPr id="44" name="Freeform 43"/>
          <p:cNvSpPr/>
          <p:nvPr/>
        </p:nvSpPr>
        <p:spPr>
          <a:xfrm>
            <a:off x="978243" y="2396797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Country: W=20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06694" y="2204899"/>
            <a:ext cx="7776456" cy="3892796"/>
            <a:chOff x="228451" y="2338764"/>
            <a:chExt cx="7776456" cy="3892796"/>
          </a:xfrm>
        </p:grpSpPr>
        <p:sp>
          <p:nvSpPr>
            <p:cNvPr id="6" name="Freeform 5"/>
            <p:cNvSpPr/>
            <p:nvPr/>
          </p:nvSpPr>
          <p:spPr>
            <a:xfrm>
              <a:off x="69540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 6"/>
            <p:cNvSpPr/>
            <p:nvPr/>
          </p:nvSpPr>
          <p:spPr>
            <a:xfrm>
              <a:off x="69540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69540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69540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213855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58483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58483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58483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58483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6168135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7426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47426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47426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47426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5108154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3335378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2878476" y="95949"/>
                  </a:lnTo>
                  <a:lnTo>
                    <a:pt x="2878476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36369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36369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36369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36369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 25"/>
            <p:cNvSpPr/>
            <p:nvPr/>
          </p:nvSpPr>
          <p:spPr>
            <a:xfrm>
              <a:off x="2896753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 26"/>
            <p:cNvSpPr/>
            <p:nvPr/>
          </p:nvSpPr>
          <p:spPr>
            <a:xfrm>
              <a:off x="25312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25312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25312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25312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2851033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14255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14255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14255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14255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1791052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form 36"/>
            <p:cNvSpPr/>
            <p:nvPr/>
          </p:nvSpPr>
          <p:spPr>
            <a:xfrm>
              <a:off x="2896753" y="2338764"/>
              <a:ext cx="438625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8625" y="0"/>
                  </a:moveTo>
                  <a:lnTo>
                    <a:pt x="438625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reeform 41"/>
            <p:cNvSpPr/>
            <p:nvPr/>
          </p:nvSpPr>
          <p:spPr>
            <a:xfrm>
              <a:off x="456901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8476" y="0"/>
                  </a:moveTo>
                  <a:lnTo>
                    <a:pt x="2878476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reeform 44"/>
            <p:cNvSpPr/>
            <p:nvPr/>
          </p:nvSpPr>
          <p:spPr>
            <a:xfrm>
              <a:off x="2284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228451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Neighbor:75%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228451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Associated Country:60%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28451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Other Country:30%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439852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Skill: W=40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13341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1:(40/n)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15626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626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5626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5626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24398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2:(40/n)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26683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26683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6683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26683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5455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n:(40/n)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774003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774003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774003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774003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756954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Background: W=40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651253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1:(40/n)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8797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48797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48797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48797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57569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2:(40/n)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59854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59854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59854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9854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68626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n:(40/n)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7091105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7091105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7091105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7091105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</p:grpSp>
      <p:sp>
        <p:nvSpPr>
          <p:cNvPr id="88" name="Multiplication Sign 87">
            <a:extLst>
              <a:ext uri="{FF2B5EF4-FFF2-40B4-BE49-F238E27FC236}">
                <a16:creationId xmlns:a16="http://schemas.microsoft.com/office/drawing/2014/main" id="{FD214DB3-37E0-4276-9047-BCEF62EE6642}"/>
              </a:ext>
            </a:extLst>
          </p:cNvPr>
          <p:cNvSpPr/>
          <p:nvPr/>
        </p:nvSpPr>
        <p:spPr>
          <a:xfrm>
            <a:off x="8952007" y="4122620"/>
            <a:ext cx="420350" cy="456901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Equals 88">
            <a:extLst>
              <a:ext uri="{FF2B5EF4-FFF2-40B4-BE49-F238E27FC236}">
                <a16:creationId xmlns:a16="http://schemas.microsoft.com/office/drawing/2014/main" id="{779ED412-E726-419F-ACF2-5ABD022E0B2C}"/>
              </a:ext>
            </a:extLst>
          </p:cNvPr>
          <p:cNvSpPr/>
          <p:nvPr/>
        </p:nvSpPr>
        <p:spPr>
          <a:xfrm>
            <a:off x="10261036" y="4128868"/>
            <a:ext cx="399811" cy="465203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9372357" y="4114744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Popularity Factor 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675367" y="4133020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Rating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C3F9DAB-107E-4FCB-AAB7-19238F8B8071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Freeform 80">
            <a:extLst>
              <a:ext uri="{FF2B5EF4-FFF2-40B4-BE49-F238E27FC236}">
                <a16:creationId xmlns:a16="http://schemas.microsoft.com/office/drawing/2014/main" id="{65924449-8C15-4B07-B6B9-F76FF2012624}"/>
              </a:ext>
            </a:extLst>
          </p:cNvPr>
          <p:cNvSpPr/>
          <p:nvPr/>
        </p:nvSpPr>
        <p:spPr>
          <a:xfrm>
            <a:off x="9372357" y="4114743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Popularity Factor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8ABCEB-7E35-4AB8-9FD9-4D5ECBF05159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Freeform 80">
            <a:extLst>
              <a:ext uri="{FF2B5EF4-FFF2-40B4-BE49-F238E27FC236}">
                <a16:creationId xmlns:a16="http://schemas.microsoft.com/office/drawing/2014/main" id="{98C59603-A85F-4A7C-AF63-7E0F62C54ECF}"/>
              </a:ext>
            </a:extLst>
          </p:cNvPr>
          <p:cNvSpPr/>
          <p:nvPr/>
        </p:nvSpPr>
        <p:spPr>
          <a:xfrm>
            <a:off x="350908" y="2645773"/>
            <a:ext cx="1726244" cy="952673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/>
              <a:t>Popularity Factor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271BA-CD1C-480D-A1CA-C82AADE71063}"/>
              </a:ext>
            </a:extLst>
          </p:cNvPr>
          <p:cNvSpPr/>
          <p:nvPr/>
        </p:nvSpPr>
        <p:spPr>
          <a:xfrm>
            <a:off x="2769295" y="261457"/>
            <a:ext cx="9211840" cy="6482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FCBDF579-4237-4D83-B49C-E168F253E192}"/>
              </a:ext>
            </a:extLst>
          </p:cNvPr>
          <p:cNvSpPr txBox="1">
            <a:spLocks/>
          </p:cNvSpPr>
          <p:nvPr/>
        </p:nvSpPr>
        <p:spPr>
          <a:xfrm>
            <a:off x="2926080" y="182881"/>
            <a:ext cx="8580120" cy="1316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Applicants per Opening</a:t>
            </a:r>
          </a:p>
        </p:txBody>
      </p:sp>
      <p:graphicFrame>
        <p:nvGraphicFramePr>
          <p:cNvPr id="106" name="Content Placeholder 2">
            <a:extLst>
              <a:ext uri="{FF2B5EF4-FFF2-40B4-BE49-F238E27FC236}">
                <a16:creationId xmlns:a16="http://schemas.microsoft.com/office/drawing/2014/main" id="{6D52AD46-3CCD-D54D-8B8A-7DFBFB6869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012898"/>
              </p:ext>
            </p:extLst>
          </p:nvPr>
        </p:nvGraphicFramePr>
        <p:xfrm>
          <a:off x="2867468" y="1967161"/>
          <a:ext cx="8945396" cy="3701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02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84" grpId="0" animBg="1"/>
      <p:bldP spid="84" grpId="1" animBg="1"/>
      <p:bldP spid="3" grpId="0" animBg="1"/>
      <p:bldP spid="85" grpId="0" animBg="1"/>
      <p:bldP spid="4" grpId="0" animBg="1"/>
      <p:bldP spid="86" grpId="0"/>
      <p:bldGraphic spid="10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DF1F9A9-20B8-40FA-9349-5C767E0BED7C}"/>
              </a:ext>
            </a:extLst>
          </p:cNvPr>
          <p:cNvSpPr/>
          <p:nvPr/>
        </p:nvSpPr>
        <p:spPr>
          <a:xfrm>
            <a:off x="5135714" y="2461254"/>
            <a:ext cx="20574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# of Openings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74627D-EC32-4B58-861C-B26823D44FB4}"/>
              </a:ext>
            </a:extLst>
          </p:cNvPr>
          <p:cNvSpPr/>
          <p:nvPr/>
        </p:nvSpPr>
        <p:spPr>
          <a:xfrm>
            <a:off x="2888292" y="2469355"/>
            <a:ext cx="1808242" cy="449477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ea typeface="Lato Light" charset="0"/>
                <a:cs typeface="Lato Light" charset="0"/>
              </a:rPr>
              <a:t># of Applicants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CBEFD4D-4460-479B-84DE-623C620BC64A}"/>
              </a:ext>
            </a:extLst>
          </p:cNvPr>
          <p:cNvSpPr/>
          <p:nvPr/>
        </p:nvSpPr>
        <p:spPr>
          <a:xfrm>
            <a:off x="7644393" y="2468977"/>
            <a:ext cx="1714500" cy="457200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App / Openings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C82F9F5-0D01-4C4F-B85E-5FF9DD3722F5}"/>
              </a:ext>
            </a:extLst>
          </p:cNvPr>
          <p:cNvSpPr/>
          <p:nvPr/>
        </p:nvSpPr>
        <p:spPr>
          <a:xfrm>
            <a:off x="9816093" y="2461254"/>
            <a:ext cx="1138046" cy="499916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Multiplier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5209AA-6F07-4A0B-BC7A-6B6FA6AF8F27}"/>
              </a:ext>
            </a:extLst>
          </p:cNvPr>
          <p:cNvSpPr/>
          <p:nvPr/>
        </p:nvSpPr>
        <p:spPr>
          <a:xfrm>
            <a:off x="665362" y="2468977"/>
            <a:ext cx="1771651" cy="449477"/>
          </a:xfrm>
          <a:prstGeom prst="rect">
            <a:avLst/>
          </a:prstGeom>
          <a:solidFill>
            <a:srgbClr val="2B3340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ea typeface="Lato Light" charset="0"/>
                <a:cs typeface="Lato Light" charset="0"/>
              </a:rPr>
              <a:t>Opportunity Id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F1F9A9-20B8-40FA-9349-5C767E0BED7C}"/>
              </a:ext>
            </a:extLst>
          </p:cNvPr>
          <p:cNvSpPr/>
          <p:nvPr/>
        </p:nvSpPr>
        <p:spPr>
          <a:xfrm>
            <a:off x="342900" y="1779494"/>
            <a:ext cx="11736859" cy="508028"/>
          </a:xfrm>
          <a:prstGeom prst="rect">
            <a:avLst/>
          </a:prstGeom>
          <a:solidFill>
            <a:srgbClr val="2B33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Rating Opportunities</a:t>
            </a:r>
            <a:endParaRPr lang="en-US" sz="240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5C19C01-D3D6-4472-A8A2-02A18244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85000"/>
            <a:ext cx="11525250" cy="857250"/>
          </a:xfrm>
        </p:spPr>
        <p:txBody>
          <a:bodyPr>
            <a:normAutofit/>
          </a:bodyPr>
          <a:lstStyle/>
          <a:p>
            <a:r>
              <a:rPr lang="en-CA" sz="3200">
                <a:latin typeface="Lato Light" charset="0"/>
                <a:ea typeface="Lato Light" charset="0"/>
                <a:cs typeface="Lato Light" charset="0"/>
              </a:rPr>
              <a:t>Assign Multiplier Factor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F3CE1318-5C2D-467D-857F-1AC77AE26FE5}"/>
              </a:ext>
            </a:extLst>
          </p:cNvPr>
          <p:cNvSpPr/>
          <p:nvPr/>
        </p:nvSpPr>
        <p:spPr>
          <a:xfrm>
            <a:off x="9450016" y="499301"/>
            <a:ext cx="1789795" cy="7469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Max:</a:t>
            </a:r>
            <a:r>
              <a:rPr lang="en-CA" sz="1400" b="1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  </a:t>
            </a:r>
            <a:r>
              <a:rPr lang="en-CA" sz="2800" b="1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1.00</a:t>
            </a:r>
            <a:endParaRPr lang="en-CA" sz="2800">
              <a:solidFill>
                <a:srgbClr val="2B334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89925" y="3099909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Courier" charset="0"/>
                <a:ea typeface="Courier" charset="0"/>
                <a:cs typeface="Courier" charset="0"/>
              </a:rPr>
              <a:t>1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98102" y="3099909"/>
            <a:ext cx="58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197</a:t>
            </a:r>
          </a:p>
        </p:txBody>
      </p:sp>
      <p:sp>
        <p:nvSpPr>
          <p:cNvPr id="4" name="Rectangle 3"/>
          <p:cNvSpPr/>
          <p:nvPr/>
        </p:nvSpPr>
        <p:spPr>
          <a:xfrm>
            <a:off x="5811213" y="3099909"/>
            <a:ext cx="58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601</a:t>
            </a:r>
          </a:p>
        </p:txBody>
      </p:sp>
      <p:sp>
        <p:nvSpPr>
          <p:cNvPr id="5" name="Rectangle 4"/>
          <p:cNvSpPr/>
          <p:nvPr/>
        </p:nvSpPr>
        <p:spPr>
          <a:xfrm>
            <a:off x="8180079" y="3160593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0.33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17929" y="3099909"/>
            <a:ext cx="643125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1.00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9925" y="3817796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3498101" y="3816681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105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11213" y="3816681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60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80079" y="3816681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1.75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03458" y="3799248"/>
            <a:ext cx="643125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0.85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89925" y="4535683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89925" y="525357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4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31399" y="4552911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38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07526" y="4535683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10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207331" y="4526409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3.8</a:t>
            </a: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117929" y="4535683"/>
            <a:ext cx="643125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0.80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31399" y="5287440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14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07525" y="528744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07331" y="5287440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14</a:t>
            </a: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117929" y="5268892"/>
            <a:ext cx="650504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0.70</a:t>
            </a:r>
            <a:endParaRPr lang="en-US" b="1">
              <a:solidFill>
                <a:srgbClr val="F53357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DAE88B-72FD-4BBA-BE14-249AC92F6A6C}"/>
              </a:ext>
            </a:extLst>
          </p:cNvPr>
          <p:cNvSpPr/>
          <p:nvPr/>
        </p:nvSpPr>
        <p:spPr>
          <a:xfrm>
            <a:off x="1383257" y="310725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Courier" charset="0"/>
                <a:ea typeface="Courier" charset="0"/>
                <a:cs typeface="Courier" charset="0"/>
              </a:rPr>
              <a:t>1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A36677-EB42-43DF-838D-B1DAF94090CD}"/>
              </a:ext>
            </a:extLst>
          </p:cNvPr>
          <p:cNvSpPr/>
          <p:nvPr/>
        </p:nvSpPr>
        <p:spPr>
          <a:xfrm>
            <a:off x="3491434" y="3107254"/>
            <a:ext cx="58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197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F59F46-A9BC-4172-BE46-63B365E2490D}"/>
              </a:ext>
            </a:extLst>
          </p:cNvPr>
          <p:cNvSpPr/>
          <p:nvPr/>
        </p:nvSpPr>
        <p:spPr>
          <a:xfrm>
            <a:off x="5804545" y="3107254"/>
            <a:ext cx="58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601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44445A5-2FA7-4430-A240-DFBCC727BBDF}"/>
              </a:ext>
            </a:extLst>
          </p:cNvPr>
          <p:cNvSpPr/>
          <p:nvPr/>
        </p:nvSpPr>
        <p:spPr>
          <a:xfrm>
            <a:off x="8173411" y="3167938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0.33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E5F6DE-9978-4545-94AE-914B80572F8F}"/>
              </a:ext>
            </a:extLst>
          </p:cNvPr>
          <p:cNvSpPr/>
          <p:nvPr/>
        </p:nvSpPr>
        <p:spPr>
          <a:xfrm>
            <a:off x="10111261" y="3107254"/>
            <a:ext cx="643125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1.00</a:t>
            </a:r>
            <a:endParaRPr lang="en-US" b="1" dirty="0">
              <a:solidFill>
                <a:srgbClr val="F53357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B0B6DB-683C-4135-A03D-157D484179C8}"/>
              </a:ext>
            </a:extLst>
          </p:cNvPr>
          <p:cNvSpPr/>
          <p:nvPr/>
        </p:nvSpPr>
        <p:spPr>
          <a:xfrm>
            <a:off x="1383257" y="3825141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FD0E80-24B5-4F1A-8668-5C116B79DE2A}"/>
              </a:ext>
            </a:extLst>
          </p:cNvPr>
          <p:cNvSpPr/>
          <p:nvPr/>
        </p:nvSpPr>
        <p:spPr>
          <a:xfrm>
            <a:off x="3491433" y="3824026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105</a:t>
            </a:r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F8EE76-2A52-4899-A779-1A55BD3B73FC}"/>
              </a:ext>
            </a:extLst>
          </p:cNvPr>
          <p:cNvSpPr/>
          <p:nvPr/>
        </p:nvSpPr>
        <p:spPr>
          <a:xfrm>
            <a:off x="5804545" y="382402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60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3008FA-E5D1-47C5-AF5B-50A2C357AF5B}"/>
              </a:ext>
            </a:extLst>
          </p:cNvPr>
          <p:cNvSpPr/>
          <p:nvPr/>
        </p:nvSpPr>
        <p:spPr>
          <a:xfrm>
            <a:off x="8173411" y="3824026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1.75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B1EAC8-6FD6-4B87-A69B-1C0BE7BFD317}"/>
              </a:ext>
            </a:extLst>
          </p:cNvPr>
          <p:cNvSpPr/>
          <p:nvPr/>
        </p:nvSpPr>
        <p:spPr>
          <a:xfrm>
            <a:off x="10096790" y="3806593"/>
            <a:ext cx="643125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0.85</a:t>
            </a:r>
            <a:endParaRPr lang="en-US" b="1" dirty="0">
              <a:solidFill>
                <a:srgbClr val="F53357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0619FB-63D2-4F83-B9F6-39712D116414}"/>
              </a:ext>
            </a:extLst>
          </p:cNvPr>
          <p:cNvSpPr/>
          <p:nvPr/>
        </p:nvSpPr>
        <p:spPr>
          <a:xfrm>
            <a:off x="1383257" y="454302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CBFD2A-4F69-4699-AB01-C8456DF11720}"/>
              </a:ext>
            </a:extLst>
          </p:cNvPr>
          <p:cNvSpPr/>
          <p:nvPr/>
        </p:nvSpPr>
        <p:spPr>
          <a:xfrm>
            <a:off x="1383257" y="5260915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4</a:t>
            </a: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03DB5BD-9824-4425-BDD1-66D6823976BF}"/>
              </a:ext>
            </a:extLst>
          </p:cNvPr>
          <p:cNvSpPr/>
          <p:nvPr/>
        </p:nvSpPr>
        <p:spPr>
          <a:xfrm>
            <a:off x="3524731" y="456025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38</a:t>
            </a:r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E1C58A-1DDB-4340-B82A-F842A4988BD7}"/>
              </a:ext>
            </a:extLst>
          </p:cNvPr>
          <p:cNvSpPr/>
          <p:nvPr/>
        </p:nvSpPr>
        <p:spPr>
          <a:xfrm>
            <a:off x="5800858" y="4543028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10</a:t>
            </a:r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317666-2E37-48B7-AADE-19BFCB01DBD0}"/>
              </a:ext>
            </a:extLst>
          </p:cNvPr>
          <p:cNvSpPr/>
          <p:nvPr/>
        </p:nvSpPr>
        <p:spPr>
          <a:xfrm>
            <a:off x="8200663" y="4533754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3.8</a:t>
            </a:r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E447F8-B467-41CE-94EC-89A7E6779352}"/>
              </a:ext>
            </a:extLst>
          </p:cNvPr>
          <p:cNvSpPr/>
          <p:nvPr/>
        </p:nvSpPr>
        <p:spPr>
          <a:xfrm>
            <a:off x="10111261" y="4543028"/>
            <a:ext cx="643125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0.80</a:t>
            </a:r>
            <a:endParaRPr lang="en-US" b="1" dirty="0">
              <a:solidFill>
                <a:srgbClr val="F53357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4B86EB-4A20-4C84-9D19-1DDE7092E675}"/>
              </a:ext>
            </a:extLst>
          </p:cNvPr>
          <p:cNvSpPr/>
          <p:nvPr/>
        </p:nvSpPr>
        <p:spPr>
          <a:xfrm>
            <a:off x="3524731" y="529478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14</a:t>
            </a:r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4304A28-9AB7-4FC9-B0E4-CF1EEB8BA677}"/>
              </a:ext>
            </a:extLst>
          </p:cNvPr>
          <p:cNvSpPr/>
          <p:nvPr/>
        </p:nvSpPr>
        <p:spPr>
          <a:xfrm>
            <a:off x="5800857" y="5294785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>
                <a:latin typeface="Lato" charset="0"/>
                <a:ea typeface="Lato" charset="0"/>
                <a:cs typeface="Lato" charset="0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9C2345-D748-45A6-B007-DE6711EE3C14}"/>
              </a:ext>
            </a:extLst>
          </p:cNvPr>
          <p:cNvSpPr/>
          <p:nvPr/>
        </p:nvSpPr>
        <p:spPr>
          <a:xfrm>
            <a:off x="8200663" y="5294785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>
                <a:latin typeface="Lato" charset="0"/>
                <a:ea typeface="Lato" charset="0"/>
                <a:cs typeface="Lato" charset="0"/>
              </a:rPr>
              <a:t>14</a:t>
            </a:r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C32400-CBEA-4416-9CBE-BC3EEFAE7B0E}"/>
              </a:ext>
            </a:extLst>
          </p:cNvPr>
          <p:cNvSpPr/>
          <p:nvPr/>
        </p:nvSpPr>
        <p:spPr>
          <a:xfrm>
            <a:off x="10111261" y="5276237"/>
            <a:ext cx="650504" cy="369332"/>
          </a:xfrm>
          <a:prstGeom prst="rect">
            <a:avLst/>
          </a:prstGeom>
          <a:ln>
            <a:solidFill>
              <a:srgbClr val="F5335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CA" b="1">
                <a:solidFill>
                  <a:srgbClr val="F53357"/>
                </a:solidFill>
                <a:latin typeface="Lato" charset="0"/>
                <a:ea typeface="Lato" charset="0"/>
                <a:cs typeface="Lato" charset="0"/>
              </a:rPr>
              <a:t>0.70</a:t>
            </a:r>
            <a:endParaRPr lang="en-US" b="1">
              <a:solidFill>
                <a:srgbClr val="F533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4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 animBg="1"/>
      <p:bldP spid="11" grpId="1" animBg="1"/>
      <p:bldP spid="17" grpId="0"/>
      <p:bldP spid="17" grpId="1"/>
      <p:bldP spid="18" grpId="0"/>
      <p:bldP spid="18" grpId="1"/>
      <p:bldP spid="19" grpId="0"/>
      <p:bldP spid="19" grpId="1"/>
      <p:bldP spid="21" grpId="0"/>
      <p:bldP spid="21" grpId="1"/>
      <p:bldP spid="22" grpId="0"/>
      <p:bldP spid="22" grpId="1"/>
      <p:bldP spid="49" grpId="0" animBg="1"/>
      <p:bldP spid="49" grpId="1" animBg="1"/>
      <p:bldP spid="23" grpId="0"/>
      <p:bldP spid="23" grpId="1"/>
      <p:bldP spid="24" grpId="0"/>
      <p:bldP spid="24" grpId="1"/>
      <p:bldP spid="29" grpId="0"/>
      <p:bldP spid="29" grpId="1"/>
      <p:bldP spid="53" grpId="0" animBg="1"/>
      <p:bldP spid="53" grpId="1" animBg="1"/>
      <p:bldP spid="31" grpId="0"/>
      <p:bldP spid="36" grpId="0"/>
      <p:bldP spid="37" grpId="0"/>
      <p:bldP spid="38" grpId="0"/>
      <p:bldP spid="39" grpId="0" animBg="1"/>
      <p:bldP spid="40" grpId="0"/>
      <p:bldP spid="41" grpId="0"/>
      <p:bldP spid="43" grpId="0"/>
      <p:bldP spid="44" grpId="0"/>
      <p:bldP spid="45" grpId="0" animBg="1"/>
      <p:bldP spid="46" grpId="0"/>
      <p:bldP spid="47" grpId="0"/>
      <p:bldP spid="48" grpId="0"/>
      <p:bldP spid="50" grpId="0"/>
      <p:bldP spid="51" grpId="0"/>
      <p:bldP spid="52" grpId="0" animBg="1"/>
      <p:bldP spid="54" grpId="0"/>
      <p:bldP spid="55" grpId="0"/>
      <p:bldP spid="56" grpId="0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212" y="1665514"/>
            <a:ext cx="4490357" cy="12486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Light Bulb and Gear">
            <a:extLst>
              <a:ext uri="{FF2B5EF4-FFF2-40B4-BE49-F238E27FC236}">
                <a16:creationId xmlns:a16="http://schemas.microsoft.com/office/drawing/2014/main" id="{684E04BC-5A7F-1143-A0B8-D9ABECE5C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32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DF7067A-6F67-8045-BE0E-C44E980DD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999" y="1038224"/>
            <a:ext cx="2805114" cy="28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92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E0645E0A-079D-4ADB-A568-DE624910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" y="3875603"/>
            <a:ext cx="12080033" cy="2795785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AABA25C-221B-4401-877B-04B7A4E75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87560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167685-5F46-4662-8A87-7A19366611A8}"/>
              </a:ext>
            </a:extLst>
          </p:cNvPr>
          <p:cNvSpPr/>
          <p:nvPr/>
        </p:nvSpPr>
        <p:spPr>
          <a:xfrm>
            <a:off x="4133850" y="1952330"/>
            <a:ext cx="4000500" cy="40005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1F6E84-EE65-4C07-951E-BE2D1B68AD66}"/>
              </a:ext>
            </a:extLst>
          </p:cNvPr>
          <p:cNvSpPr/>
          <p:nvPr/>
        </p:nvSpPr>
        <p:spPr>
          <a:xfrm>
            <a:off x="1258009" y="5395570"/>
            <a:ext cx="2231640" cy="93991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DF7A52-43C3-4667-BB67-B6C4E16BB291}"/>
              </a:ext>
            </a:extLst>
          </p:cNvPr>
          <p:cNvSpPr/>
          <p:nvPr/>
        </p:nvSpPr>
        <p:spPr>
          <a:xfrm>
            <a:off x="1258008" y="4423964"/>
            <a:ext cx="2231639" cy="58280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73738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11" grpId="0" animBg="1"/>
      <p:bldP spid="1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0769A5C-077B-4E5F-B179-B3DC74855A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35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8B6DF0-6502-42F2-82CC-25DA337A5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15" t="815"/>
          <a:stretch/>
        </p:blipFill>
        <p:spPr>
          <a:xfrm>
            <a:off x="2458241" y="1204783"/>
            <a:ext cx="8063166" cy="5451872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3F89A6D-F5EA-4A46-93BD-C79AD227B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7" t="815" r="32799" b="51358"/>
          <a:stretch/>
        </p:blipFill>
        <p:spPr>
          <a:xfrm>
            <a:off x="5111843" y="1204784"/>
            <a:ext cx="2743200" cy="262890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2258009-52BA-4288-B34E-819A267FC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96" b="49268"/>
          <a:stretch/>
        </p:blipFill>
        <p:spPr>
          <a:xfrm>
            <a:off x="2438400" y="1204782"/>
            <a:ext cx="2628900" cy="2765822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FA839227-526C-4CBA-B200-6683FF2B6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04" t="815" r="88" b="52397"/>
          <a:stretch/>
        </p:blipFill>
        <p:spPr>
          <a:xfrm>
            <a:off x="7912194" y="1204784"/>
            <a:ext cx="2602006" cy="257175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357A87-D9A9-4EA7-86FE-197188E97E76}"/>
              </a:ext>
            </a:extLst>
          </p:cNvPr>
          <p:cNvSpPr/>
          <p:nvPr/>
        </p:nvSpPr>
        <p:spPr>
          <a:xfrm>
            <a:off x="2616698" y="2847628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E34FE50-ECE7-4C5C-926C-28C767DE25FF}"/>
              </a:ext>
            </a:extLst>
          </p:cNvPr>
          <p:cNvSpPr/>
          <p:nvPr/>
        </p:nvSpPr>
        <p:spPr>
          <a:xfrm>
            <a:off x="2570978" y="5748308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05D36-CAF0-4CB8-99B6-F833A0304599}"/>
              </a:ext>
            </a:extLst>
          </p:cNvPr>
          <p:cNvSpPr/>
          <p:nvPr/>
        </p:nvSpPr>
        <p:spPr>
          <a:xfrm>
            <a:off x="5314178" y="2832388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9B5FF6-2E3B-42CB-ACD9-9CB484A6D859}"/>
              </a:ext>
            </a:extLst>
          </p:cNvPr>
          <p:cNvSpPr/>
          <p:nvPr/>
        </p:nvSpPr>
        <p:spPr>
          <a:xfrm>
            <a:off x="5314178" y="5753532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FC9BE5D-A39D-42EE-BD5A-6D4FCEF32E93}"/>
              </a:ext>
            </a:extLst>
          </p:cNvPr>
          <p:cNvSpPr/>
          <p:nvPr/>
        </p:nvSpPr>
        <p:spPr>
          <a:xfrm>
            <a:off x="8057378" y="5748308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727B75-B88F-43BA-8338-F2C2661F4A36}"/>
              </a:ext>
            </a:extLst>
          </p:cNvPr>
          <p:cNvSpPr/>
          <p:nvPr/>
        </p:nvSpPr>
        <p:spPr>
          <a:xfrm>
            <a:off x="8057378" y="2832388"/>
            <a:ext cx="339862" cy="309592"/>
          </a:xfrm>
          <a:prstGeom prst="round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E304CC-2109-4052-9419-8BD25392D70B}"/>
              </a:ext>
            </a:extLst>
          </p:cNvPr>
          <p:cNvSpPr txBox="1"/>
          <p:nvPr/>
        </p:nvSpPr>
        <p:spPr>
          <a:xfrm>
            <a:off x="6096000" y="5668436"/>
            <a:ext cx="4800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F05CD8-8B22-4028-85F0-B56B6FA687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7DB5300F-0059-4CBB-8C6E-4756C337E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96" b="49268"/>
          <a:stretch/>
        </p:blipFill>
        <p:spPr>
          <a:xfrm>
            <a:off x="1250222" y="1003438"/>
            <a:ext cx="3721286" cy="39151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E033AC-5849-4060-9F03-67071865D181}"/>
              </a:ext>
            </a:extLst>
          </p:cNvPr>
          <p:cNvSpPr/>
          <p:nvPr/>
        </p:nvSpPr>
        <p:spPr>
          <a:xfrm>
            <a:off x="5111843" y="1003438"/>
            <a:ext cx="6617583" cy="3915103"/>
          </a:xfrm>
          <a:prstGeom prst="rect">
            <a:avLst/>
          </a:prstGeom>
          <a:solidFill>
            <a:srgbClr val="2C3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D1EB5A-810D-4668-93C3-9414EA503969}"/>
              </a:ext>
            </a:extLst>
          </p:cNvPr>
          <p:cNvSpPr txBox="1"/>
          <p:nvPr/>
        </p:nvSpPr>
        <p:spPr>
          <a:xfrm>
            <a:off x="5455920" y="1107440"/>
            <a:ext cx="5513798" cy="36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FFFF"/>
                </a:solidFill>
              </a:rPr>
              <a:t>Backgrounds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Communication &amp; Journalism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Marketing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/>
          </a:p>
          <a:p>
            <a:r>
              <a:rPr lang="en-US" sz="2700" b="1" dirty="0">
                <a:solidFill>
                  <a:srgbClr val="FFFFFF"/>
                </a:solidFill>
              </a:rPr>
              <a:t>Skills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Team Management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Facilitation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Presentation Skills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Leadership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Language Teaching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CA" sz="13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3518B0-76AB-4A32-8FA9-E35FC8DB671E}"/>
              </a:ext>
            </a:extLst>
          </p:cNvPr>
          <p:cNvSpPr/>
          <p:nvPr/>
        </p:nvSpPr>
        <p:spPr>
          <a:xfrm>
            <a:off x="1779363" y="5022543"/>
            <a:ext cx="9408159" cy="1634112"/>
          </a:xfrm>
          <a:prstGeom prst="roundRect">
            <a:avLst>
              <a:gd name="adj" fmla="val 0"/>
            </a:avLst>
          </a:prstGeom>
          <a:solidFill>
            <a:srgbClr val="2C344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4"/>
            <a:r>
              <a:rPr lang="en-CA" dirty="0">
                <a:solidFill>
                  <a:srgbClr val="FFFFFF"/>
                </a:solidFill>
              </a:rPr>
              <a:t>Country :  Taiwan </a:t>
            </a:r>
            <a:br>
              <a:rPr lang="en-CA" dirty="0">
                <a:solidFill>
                  <a:srgbClr val="FFFFFF"/>
                </a:solidFill>
              </a:rPr>
            </a:br>
            <a:r>
              <a:rPr lang="en-CA" dirty="0">
                <a:solidFill>
                  <a:srgbClr val="FFFFFF"/>
                </a:solidFill>
              </a:rPr>
              <a:t>Background : Education, Music</a:t>
            </a:r>
            <a:br>
              <a:rPr lang="en-CA" dirty="0">
                <a:solidFill>
                  <a:srgbClr val="FFFFFF"/>
                </a:solidFill>
              </a:rPr>
            </a:br>
            <a:r>
              <a:rPr lang="en-CA" dirty="0">
                <a:solidFill>
                  <a:srgbClr val="FFFFFF"/>
                </a:solidFill>
              </a:rPr>
              <a:t>Skills : </a:t>
            </a:r>
            <a:r>
              <a:rPr lang="en-US" dirty="0">
                <a:solidFill>
                  <a:srgbClr val="FFFFFF"/>
                </a:solidFill>
              </a:rPr>
              <a:t>Microsoft PowerPoint, Presentation skills, Problem Solving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4D5FA2-91A5-415E-9AD0-C8EB7C071F4C}"/>
              </a:ext>
            </a:extLst>
          </p:cNvPr>
          <p:cNvSpPr txBox="1"/>
          <p:nvPr/>
        </p:nvSpPr>
        <p:spPr>
          <a:xfrm>
            <a:off x="1912899" y="5495311"/>
            <a:ext cx="1839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Selection:</a:t>
            </a:r>
            <a:endParaRPr lang="en-CA" sz="2800" b="1" dirty="0">
              <a:solidFill>
                <a:srgbClr val="FFFF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8207D13-E532-45FA-A87F-E3440841B6D4}"/>
              </a:ext>
            </a:extLst>
          </p:cNvPr>
          <p:cNvSpPr/>
          <p:nvPr/>
        </p:nvSpPr>
        <p:spPr>
          <a:xfrm>
            <a:off x="5419329" y="3496625"/>
            <a:ext cx="2384332" cy="39078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E2E845-92D7-45B1-BF83-1828B8A4EF62}"/>
              </a:ext>
            </a:extLst>
          </p:cNvPr>
          <p:cNvSpPr txBox="1"/>
          <p:nvPr/>
        </p:nvSpPr>
        <p:spPr>
          <a:xfrm>
            <a:off x="7623872" y="1125204"/>
            <a:ext cx="241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0 Match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6E268E-4BFD-4C26-8D08-8E5CE3469FDF}"/>
              </a:ext>
            </a:extLst>
          </p:cNvPr>
          <p:cNvSpPr txBox="1"/>
          <p:nvPr/>
        </p:nvSpPr>
        <p:spPr>
          <a:xfrm>
            <a:off x="7743429" y="2575009"/>
            <a:ext cx="241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accent6"/>
                </a:solidFill>
              </a:rPr>
              <a:t>1 Match(s)</a:t>
            </a:r>
            <a:endParaRPr lang="en-CA" sz="2400" dirty="0">
              <a:solidFill>
                <a:srgbClr val="92D05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5884E1B-8AFB-4297-8600-9121D6654ECC}"/>
              </a:ext>
            </a:extLst>
          </p:cNvPr>
          <p:cNvCxnSpPr>
            <a:cxnSpLocks/>
          </p:cNvCxnSpPr>
          <p:nvPr/>
        </p:nvCxnSpPr>
        <p:spPr>
          <a:xfrm>
            <a:off x="5315585" y="2445263"/>
            <a:ext cx="6195695" cy="2574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7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6" grpId="0" animBg="1"/>
      <p:bldP spid="7" grpId="0" animBg="1"/>
      <p:bldP spid="7" grpId="1" animBg="1"/>
      <p:bldP spid="26" grpId="0"/>
      <p:bldP spid="26" grpId="1"/>
      <p:bldP spid="27" grpId="0" animBg="1"/>
      <p:bldP spid="27" grpId="1" animBg="1"/>
      <p:bldP spid="27" grpId="2" animBg="1"/>
      <p:bldP spid="28" grpId="0"/>
      <p:bldP spid="28" grpId="1"/>
      <p:bldP spid="30" grpId="0" animBg="1"/>
      <p:bldP spid="30" grpId="1" animBg="1"/>
      <p:bldP spid="32" grpId="0"/>
      <p:bldP spid="32" grpId="1"/>
      <p:bldP spid="34" grpId="0"/>
      <p:bldP spid="3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3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952" y="1146662"/>
            <a:ext cx="4645250" cy="19298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28" name="Freeform: Shape 1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17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5" descr="Head with Gears">
            <a:extLst>
              <a:ext uri="{FF2B5EF4-FFF2-40B4-BE49-F238E27FC236}">
                <a16:creationId xmlns:a16="http://schemas.microsoft.com/office/drawing/2014/main" id="{F0370BDD-F79B-40BC-A869-008ED1969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8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rged_AIESE_AIE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" y="130629"/>
            <a:ext cx="11959771" cy="67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4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3AB64B10-2C28-4EEE-BC37-5C954008267F}"/>
              </a:ext>
            </a:extLst>
          </p:cNvPr>
          <p:cNvGrpSpPr/>
          <p:nvPr/>
        </p:nvGrpSpPr>
        <p:grpSpPr>
          <a:xfrm>
            <a:off x="0" y="2394988"/>
            <a:ext cx="12192001" cy="2637226"/>
            <a:chOff x="0" y="2328474"/>
            <a:chExt cx="12192001" cy="2637226"/>
          </a:xfrm>
          <a:solidFill>
            <a:srgbClr val="2B3340"/>
          </a:solidFill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D471C116-8A5B-4E40-8294-B2AA1013471C}"/>
                </a:ext>
              </a:extLst>
            </p:cNvPr>
            <p:cNvSpPr/>
            <p:nvPr/>
          </p:nvSpPr>
          <p:spPr>
            <a:xfrm>
              <a:off x="0" y="2328474"/>
              <a:ext cx="12192001" cy="26372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Arc 5">
              <a:extLst>
                <a:ext uri="{FF2B5EF4-FFF2-40B4-BE49-F238E27FC236}">
                  <a16:creationId xmlns:a16="http://schemas.microsoft.com/office/drawing/2014/main" id="{6A3576D4-5540-4263-BE84-7ED9C01A2178}"/>
                </a:ext>
              </a:extLst>
            </p:cNvPr>
            <p:cNvSpPr/>
            <p:nvPr/>
          </p:nvSpPr>
          <p:spPr>
            <a:xfrm>
              <a:off x="852792" y="2527698"/>
              <a:ext cx="2239792" cy="2239792"/>
            </a:xfrm>
            <a:prstGeom prst="arc">
              <a:avLst>
                <a:gd name="adj1" fmla="val 10804770"/>
                <a:gd name="adj2" fmla="val 16110499"/>
              </a:avLst>
            </a:prstGeom>
            <a:grpFill/>
            <a:ln w="381000">
              <a:gradFill>
                <a:gsLst>
                  <a:gs pos="23000">
                    <a:srgbClr val="F84C04"/>
                  </a:gs>
                  <a:gs pos="100000">
                    <a:srgbClr val="F9CD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56E3C9FA-23B9-4FC6-ABCC-73441E9E7253}"/>
                </a:ext>
              </a:extLst>
            </p:cNvPr>
            <p:cNvGrpSpPr/>
            <p:nvPr/>
          </p:nvGrpSpPr>
          <p:grpSpPr>
            <a:xfrm>
              <a:off x="3266052" y="2573390"/>
              <a:ext cx="2694392" cy="1780015"/>
              <a:chOff x="7979389" y="2451031"/>
              <a:chExt cx="2694392" cy="1780015"/>
            </a:xfrm>
            <a:grpFill/>
          </p:grpSpPr>
          <p:sp>
            <p:nvSpPr>
              <p:cNvPr id="18" name="TextBox 31">
                <a:extLst>
                  <a:ext uri="{FF2B5EF4-FFF2-40B4-BE49-F238E27FC236}">
                    <a16:creationId xmlns:a16="http://schemas.microsoft.com/office/drawing/2014/main" id="{128A2227-3C96-43D3-9D77-21E7640EAD90}"/>
                  </a:ext>
                </a:extLst>
              </p:cNvPr>
              <p:cNvSpPr txBox="1"/>
              <p:nvPr/>
            </p:nvSpPr>
            <p:spPr>
              <a:xfrm>
                <a:off x="8357610" y="2451031"/>
                <a:ext cx="2316171" cy="1231106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23</a:t>
                </a:r>
                <a:r>
                  <a:rPr kumimoji="0" lang="id-ID" sz="8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%</a:t>
                </a:r>
                <a:endPara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Rectangle 36">
                <a:extLst>
                  <a:ext uri="{FF2B5EF4-FFF2-40B4-BE49-F238E27FC236}">
                    <a16:creationId xmlns:a16="http://schemas.microsoft.com/office/drawing/2014/main" id="{B84B6CB2-921C-442F-B353-B6D51C2FBF76}"/>
                  </a:ext>
                </a:extLst>
              </p:cNvPr>
              <p:cNvSpPr/>
              <p:nvPr/>
            </p:nvSpPr>
            <p:spPr>
              <a:xfrm>
                <a:off x="7979389" y="3492382"/>
                <a:ext cx="2442570" cy="738664"/>
              </a:xfrm>
              <a:prstGeom prst="rect">
                <a:avLst/>
              </a:prstGeom>
              <a:grp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Skill + Background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Match</a:t>
                </a:r>
              </a:p>
            </p:txBody>
          </p:sp>
        </p:grp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4BCB7D4F-42AC-4E9C-9FE5-A1B12536DF1E}"/>
                </a:ext>
              </a:extLst>
            </p:cNvPr>
            <p:cNvSpPr/>
            <p:nvPr/>
          </p:nvSpPr>
          <p:spPr>
            <a:xfrm>
              <a:off x="861810" y="2493258"/>
              <a:ext cx="2240810" cy="2274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89EC9D69-B801-4EF7-9B96-110A16B2408D}"/>
                </a:ext>
              </a:extLst>
            </p:cNvPr>
            <p:cNvGrpSpPr/>
            <p:nvPr/>
          </p:nvGrpSpPr>
          <p:grpSpPr>
            <a:xfrm>
              <a:off x="1578562" y="3336700"/>
              <a:ext cx="788181" cy="621788"/>
              <a:chOff x="9883775" y="5410200"/>
              <a:chExt cx="285750" cy="225425"/>
            </a:xfrm>
            <a:grpFill/>
          </p:grpSpPr>
          <p:sp>
            <p:nvSpPr>
              <p:cNvPr id="16" name="Freeform 3677">
                <a:extLst>
                  <a:ext uri="{FF2B5EF4-FFF2-40B4-BE49-F238E27FC236}">
                    <a16:creationId xmlns:a16="http://schemas.microsoft.com/office/drawing/2014/main" id="{A27506E0-9D07-48A6-8431-4C4AE7D44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2050" y="5445125"/>
                <a:ext cx="117475" cy="190500"/>
              </a:xfrm>
              <a:custGeom>
                <a:avLst/>
                <a:gdLst>
                  <a:gd name="T0" fmla="*/ 201 w 296"/>
                  <a:gd name="T1" fmla="*/ 285 h 482"/>
                  <a:gd name="T2" fmla="*/ 168 w 296"/>
                  <a:gd name="T3" fmla="*/ 275 h 482"/>
                  <a:gd name="T4" fmla="*/ 153 w 296"/>
                  <a:gd name="T5" fmla="*/ 238 h 482"/>
                  <a:gd name="T6" fmla="*/ 163 w 296"/>
                  <a:gd name="T7" fmla="*/ 230 h 482"/>
                  <a:gd name="T8" fmla="*/ 176 w 296"/>
                  <a:gd name="T9" fmla="*/ 219 h 482"/>
                  <a:gd name="T10" fmla="*/ 185 w 296"/>
                  <a:gd name="T11" fmla="*/ 201 h 482"/>
                  <a:gd name="T12" fmla="*/ 190 w 296"/>
                  <a:gd name="T13" fmla="*/ 175 h 482"/>
                  <a:gd name="T14" fmla="*/ 198 w 296"/>
                  <a:gd name="T15" fmla="*/ 167 h 482"/>
                  <a:gd name="T16" fmla="*/ 201 w 296"/>
                  <a:gd name="T17" fmla="*/ 158 h 482"/>
                  <a:gd name="T18" fmla="*/ 205 w 296"/>
                  <a:gd name="T19" fmla="*/ 133 h 482"/>
                  <a:gd name="T20" fmla="*/ 205 w 296"/>
                  <a:gd name="T21" fmla="*/ 122 h 482"/>
                  <a:gd name="T22" fmla="*/ 201 w 296"/>
                  <a:gd name="T23" fmla="*/ 110 h 482"/>
                  <a:gd name="T24" fmla="*/ 195 w 296"/>
                  <a:gd name="T25" fmla="*/ 101 h 482"/>
                  <a:gd name="T26" fmla="*/ 205 w 296"/>
                  <a:gd name="T27" fmla="*/ 76 h 482"/>
                  <a:gd name="T28" fmla="*/ 208 w 296"/>
                  <a:gd name="T29" fmla="*/ 59 h 482"/>
                  <a:gd name="T30" fmla="*/ 205 w 296"/>
                  <a:gd name="T31" fmla="*/ 43 h 482"/>
                  <a:gd name="T32" fmla="*/ 200 w 296"/>
                  <a:gd name="T33" fmla="*/ 31 h 482"/>
                  <a:gd name="T34" fmla="*/ 192 w 296"/>
                  <a:gd name="T35" fmla="*/ 22 h 482"/>
                  <a:gd name="T36" fmla="*/ 171 w 296"/>
                  <a:gd name="T37" fmla="*/ 9 h 482"/>
                  <a:gd name="T38" fmla="*/ 145 w 296"/>
                  <a:gd name="T39" fmla="*/ 2 h 482"/>
                  <a:gd name="T40" fmla="*/ 118 w 296"/>
                  <a:gd name="T41" fmla="*/ 0 h 482"/>
                  <a:gd name="T42" fmla="*/ 95 w 296"/>
                  <a:gd name="T43" fmla="*/ 2 h 482"/>
                  <a:gd name="T44" fmla="*/ 70 w 296"/>
                  <a:gd name="T45" fmla="*/ 7 h 482"/>
                  <a:gd name="T46" fmla="*/ 50 w 296"/>
                  <a:gd name="T47" fmla="*/ 17 h 482"/>
                  <a:gd name="T48" fmla="*/ 36 w 296"/>
                  <a:gd name="T49" fmla="*/ 32 h 482"/>
                  <a:gd name="T50" fmla="*/ 16 w 296"/>
                  <a:gd name="T51" fmla="*/ 36 h 482"/>
                  <a:gd name="T52" fmla="*/ 7 w 296"/>
                  <a:gd name="T53" fmla="*/ 44 h 482"/>
                  <a:gd name="T54" fmla="*/ 4 w 296"/>
                  <a:gd name="T55" fmla="*/ 57 h 482"/>
                  <a:gd name="T56" fmla="*/ 4 w 296"/>
                  <a:gd name="T57" fmla="*/ 71 h 482"/>
                  <a:gd name="T58" fmla="*/ 13 w 296"/>
                  <a:gd name="T59" fmla="*/ 99 h 482"/>
                  <a:gd name="T60" fmla="*/ 5 w 296"/>
                  <a:gd name="T61" fmla="*/ 110 h 482"/>
                  <a:gd name="T62" fmla="*/ 0 w 296"/>
                  <a:gd name="T63" fmla="*/ 121 h 482"/>
                  <a:gd name="T64" fmla="*/ 0 w 296"/>
                  <a:gd name="T65" fmla="*/ 133 h 482"/>
                  <a:gd name="T66" fmla="*/ 4 w 296"/>
                  <a:gd name="T67" fmla="*/ 158 h 482"/>
                  <a:gd name="T68" fmla="*/ 9 w 296"/>
                  <a:gd name="T69" fmla="*/ 167 h 482"/>
                  <a:gd name="T70" fmla="*/ 15 w 296"/>
                  <a:gd name="T71" fmla="*/ 175 h 482"/>
                  <a:gd name="T72" fmla="*/ 20 w 296"/>
                  <a:gd name="T73" fmla="*/ 199 h 482"/>
                  <a:gd name="T74" fmla="*/ 31 w 296"/>
                  <a:gd name="T75" fmla="*/ 217 h 482"/>
                  <a:gd name="T76" fmla="*/ 43 w 296"/>
                  <a:gd name="T77" fmla="*/ 230 h 482"/>
                  <a:gd name="T78" fmla="*/ 56 w 296"/>
                  <a:gd name="T79" fmla="*/ 238 h 482"/>
                  <a:gd name="T80" fmla="*/ 43 w 296"/>
                  <a:gd name="T81" fmla="*/ 274 h 482"/>
                  <a:gd name="T82" fmla="*/ 42 w 296"/>
                  <a:gd name="T83" fmla="*/ 287 h 482"/>
                  <a:gd name="T84" fmla="*/ 61 w 296"/>
                  <a:gd name="T85" fmla="*/ 302 h 482"/>
                  <a:gd name="T86" fmla="*/ 73 w 296"/>
                  <a:gd name="T87" fmla="*/ 318 h 482"/>
                  <a:gd name="T88" fmla="*/ 79 w 296"/>
                  <a:gd name="T89" fmla="*/ 332 h 482"/>
                  <a:gd name="T90" fmla="*/ 81 w 296"/>
                  <a:gd name="T91" fmla="*/ 482 h 482"/>
                  <a:gd name="T92" fmla="*/ 289 w 296"/>
                  <a:gd name="T93" fmla="*/ 481 h 482"/>
                  <a:gd name="T94" fmla="*/ 295 w 296"/>
                  <a:gd name="T95" fmla="*/ 474 h 482"/>
                  <a:gd name="T96" fmla="*/ 296 w 296"/>
                  <a:gd name="T97" fmla="*/ 334 h 482"/>
                  <a:gd name="T98" fmla="*/ 293 w 296"/>
                  <a:gd name="T99" fmla="*/ 323 h 482"/>
                  <a:gd name="T100" fmla="*/ 278 w 296"/>
                  <a:gd name="T101" fmla="*/ 312 h 482"/>
                  <a:gd name="T102" fmla="*/ 217 w 296"/>
                  <a:gd name="T103" fmla="*/ 291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6" h="482">
                    <a:moveTo>
                      <a:pt x="217" y="291"/>
                    </a:moveTo>
                    <a:lnTo>
                      <a:pt x="201" y="285"/>
                    </a:lnTo>
                    <a:lnTo>
                      <a:pt x="185" y="280"/>
                    </a:lnTo>
                    <a:lnTo>
                      <a:pt x="168" y="275"/>
                    </a:lnTo>
                    <a:lnTo>
                      <a:pt x="153" y="270"/>
                    </a:lnTo>
                    <a:lnTo>
                      <a:pt x="153" y="238"/>
                    </a:lnTo>
                    <a:lnTo>
                      <a:pt x="158" y="235"/>
                    </a:lnTo>
                    <a:lnTo>
                      <a:pt x="163" y="230"/>
                    </a:lnTo>
                    <a:lnTo>
                      <a:pt x="169" y="225"/>
                    </a:lnTo>
                    <a:lnTo>
                      <a:pt x="176" y="219"/>
                    </a:lnTo>
                    <a:lnTo>
                      <a:pt x="181" y="210"/>
                    </a:lnTo>
                    <a:lnTo>
                      <a:pt x="185" y="201"/>
                    </a:lnTo>
                    <a:lnTo>
                      <a:pt x="189" y="189"/>
                    </a:lnTo>
                    <a:lnTo>
                      <a:pt x="190" y="175"/>
                    </a:lnTo>
                    <a:lnTo>
                      <a:pt x="194" y="172"/>
                    </a:lnTo>
                    <a:lnTo>
                      <a:pt x="198" y="167"/>
                    </a:lnTo>
                    <a:lnTo>
                      <a:pt x="200" y="163"/>
                    </a:lnTo>
                    <a:lnTo>
                      <a:pt x="201" y="158"/>
                    </a:lnTo>
                    <a:lnTo>
                      <a:pt x="205" y="145"/>
                    </a:lnTo>
                    <a:lnTo>
                      <a:pt x="205" y="133"/>
                    </a:lnTo>
                    <a:lnTo>
                      <a:pt x="205" y="127"/>
                    </a:lnTo>
                    <a:lnTo>
                      <a:pt x="205" y="122"/>
                    </a:lnTo>
                    <a:lnTo>
                      <a:pt x="204" y="116"/>
                    </a:lnTo>
                    <a:lnTo>
                      <a:pt x="201" y="110"/>
                    </a:lnTo>
                    <a:lnTo>
                      <a:pt x="198" y="104"/>
                    </a:lnTo>
                    <a:lnTo>
                      <a:pt x="195" y="101"/>
                    </a:lnTo>
                    <a:lnTo>
                      <a:pt x="200" y="90"/>
                    </a:lnTo>
                    <a:lnTo>
                      <a:pt x="205" y="76"/>
                    </a:lnTo>
                    <a:lnTo>
                      <a:pt x="208" y="67"/>
                    </a:lnTo>
                    <a:lnTo>
                      <a:pt x="208" y="59"/>
                    </a:lnTo>
                    <a:lnTo>
                      <a:pt x="208" y="50"/>
                    </a:lnTo>
                    <a:lnTo>
                      <a:pt x="205" y="43"/>
                    </a:lnTo>
                    <a:lnTo>
                      <a:pt x="203" y="36"/>
                    </a:lnTo>
                    <a:lnTo>
                      <a:pt x="200" y="31"/>
                    </a:lnTo>
                    <a:lnTo>
                      <a:pt x="196" y="26"/>
                    </a:lnTo>
                    <a:lnTo>
                      <a:pt x="192" y="22"/>
                    </a:lnTo>
                    <a:lnTo>
                      <a:pt x="182" y="14"/>
                    </a:lnTo>
                    <a:lnTo>
                      <a:pt x="171" y="9"/>
                    </a:lnTo>
                    <a:lnTo>
                      <a:pt x="158" y="5"/>
                    </a:lnTo>
                    <a:lnTo>
                      <a:pt x="145" y="2"/>
                    </a:lnTo>
                    <a:lnTo>
                      <a:pt x="131" y="0"/>
                    </a:lnTo>
                    <a:lnTo>
                      <a:pt x="118" y="0"/>
                    </a:lnTo>
                    <a:lnTo>
                      <a:pt x="106" y="0"/>
                    </a:lnTo>
                    <a:lnTo>
                      <a:pt x="95" y="2"/>
                    </a:lnTo>
                    <a:lnTo>
                      <a:pt x="82" y="4"/>
                    </a:lnTo>
                    <a:lnTo>
                      <a:pt x="70" y="7"/>
                    </a:lnTo>
                    <a:lnTo>
                      <a:pt x="60" y="12"/>
                    </a:lnTo>
                    <a:lnTo>
                      <a:pt x="50" y="17"/>
                    </a:lnTo>
                    <a:lnTo>
                      <a:pt x="42" y="25"/>
                    </a:lnTo>
                    <a:lnTo>
                      <a:pt x="36" y="32"/>
                    </a:lnTo>
                    <a:lnTo>
                      <a:pt x="24" y="34"/>
                    </a:lnTo>
                    <a:lnTo>
                      <a:pt x="16" y="36"/>
                    </a:lnTo>
                    <a:lnTo>
                      <a:pt x="11" y="40"/>
                    </a:lnTo>
                    <a:lnTo>
                      <a:pt x="7" y="44"/>
                    </a:lnTo>
                    <a:lnTo>
                      <a:pt x="5" y="50"/>
                    </a:lnTo>
                    <a:lnTo>
                      <a:pt x="4" y="57"/>
                    </a:lnTo>
                    <a:lnTo>
                      <a:pt x="2" y="65"/>
                    </a:lnTo>
                    <a:lnTo>
                      <a:pt x="4" y="71"/>
                    </a:lnTo>
                    <a:lnTo>
                      <a:pt x="7" y="86"/>
                    </a:lnTo>
                    <a:lnTo>
                      <a:pt x="13" y="99"/>
                    </a:lnTo>
                    <a:lnTo>
                      <a:pt x="7" y="104"/>
                    </a:lnTo>
                    <a:lnTo>
                      <a:pt x="5" y="110"/>
                    </a:lnTo>
                    <a:lnTo>
                      <a:pt x="2" y="115"/>
                    </a:lnTo>
                    <a:lnTo>
                      <a:pt x="0" y="121"/>
                    </a:lnTo>
                    <a:lnTo>
                      <a:pt x="0" y="127"/>
                    </a:lnTo>
                    <a:lnTo>
                      <a:pt x="0" y="133"/>
                    </a:lnTo>
                    <a:lnTo>
                      <a:pt x="1" y="145"/>
                    </a:lnTo>
                    <a:lnTo>
                      <a:pt x="4" y="158"/>
                    </a:lnTo>
                    <a:lnTo>
                      <a:pt x="6" y="163"/>
                    </a:lnTo>
                    <a:lnTo>
                      <a:pt x="9" y="167"/>
                    </a:lnTo>
                    <a:lnTo>
                      <a:pt x="11" y="172"/>
                    </a:lnTo>
                    <a:lnTo>
                      <a:pt x="15" y="175"/>
                    </a:lnTo>
                    <a:lnTo>
                      <a:pt x="18" y="188"/>
                    </a:lnTo>
                    <a:lnTo>
                      <a:pt x="20" y="199"/>
                    </a:lnTo>
                    <a:lnTo>
                      <a:pt x="25" y="208"/>
                    </a:lnTo>
                    <a:lnTo>
                      <a:pt x="31" y="217"/>
                    </a:lnTo>
                    <a:lnTo>
                      <a:pt x="37" y="224"/>
                    </a:lnTo>
                    <a:lnTo>
                      <a:pt x="43" y="230"/>
                    </a:lnTo>
                    <a:lnTo>
                      <a:pt x="50" y="234"/>
                    </a:lnTo>
                    <a:lnTo>
                      <a:pt x="56" y="238"/>
                    </a:lnTo>
                    <a:lnTo>
                      <a:pt x="56" y="270"/>
                    </a:lnTo>
                    <a:lnTo>
                      <a:pt x="43" y="274"/>
                    </a:lnTo>
                    <a:lnTo>
                      <a:pt x="31" y="279"/>
                    </a:lnTo>
                    <a:lnTo>
                      <a:pt x="42" y="287"/>
                    </a:lnTo>
                    <a:lnTo>
                      <a:pt x="52" y="294"/>
                    </a:lnTo>
                    <a:lnTo>
                      <a:pt x="61" y="302"/>
                    </a:lnTo>
                    <a:lnTo>
                      <a:pt x="68" y="310"/>
                    </a:lnTo>
                    <a:lnTo>
                      <a:pt x="73" y="318"/>
                    </a:lnTo>
                    <a:lnTo>
                      <a:pt x="77" y="324"/>
                    </a:lnTo>
                    <a:lnTo>
                      <a:pt x="79" y="332"/>
                    </a:lnTo>
                    <a:lnTo>
                      <a:pt x="81" y="338"/>
                    </a:lnTo>
                    <a:lnTo>
                      <a:pt x="81" y="482"/>
                    </a:lnTo>
                    <a:lnTo>
                      <a:pt x="285" y="482"/>
                    </a:lnTo>
                    <a:lnTo>
                      <a:pt x="289" y="481"/>
                    </a:lnTo>
                    <a:lnTo>
                      <a:pt x="293" y="478"/>
                    </a:lnTo>
                    <a:lnTo>
                      <a:pt x="295" y="474"/>
                    </a:lnTo>
                    <a:lnTo>
                      <a:pt x="296" y="470"/>
                    </a:lnTo>
                    <a:lnTo>
                      <a:pt x="296" y="334"/>
                    </a:lnTo>
                    <a:lnTo>
                      <a:pt x="295" y="328"/>
                    </a:lnTo>
                    <a:lnTo>
                      <a:pt x="293" y="323"/>
                    </a:lnTo>
                    <a:lnTo>
                      <a:pt x="286" y="318"/>
                    </a:lnTo>
                    <a:lnTo>
                      <a:pt x="278" y="312"/>
                    </a:lnTo>
                    <a:lnTo>
                      <a:pt x="253" y="302"/>
                    </a:lnTo>
                    <a:lnTo>
                      <a:pt x="217" y="2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3678">
                <a:extLst>
                  <a:ext uri="{FF2B5EF4-FFF2-40B4-BE49-F238E27FC236}">
                    <a16:creationId xmlns:a16="http://schemas.microsoft.com/office/drawing/2014/main" id="{81A273C2-B988-4C5D-B451-9B8253BC6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3775" y="5410200"/>
                <a:ext cx="190500" cy="225425"/>
              </a:xfrm>
              <a:custGeom>
                <a:avLst/>
                <a:gdLst>
                  <a:gd name="T0" fmla="*/ 421 w 480"/>
                  <a:gd name="T1" fmla="*/ 374 h 569"/>
                  <a:gd name="T2" fmla="*/ 339 w 480"/>
                  <a:gd name="T3" fmla="*/ 333 h 569"/>
                  <a:gd name="T4" fmla="*/ 312 w 480"/>
                  <a:gd name="T5" fmla="*/ 276 h 569"/>
                  <a:gd name="T6" fmla="*/ 316 w 480"/>
                  <a:gd name="T7" fmla="*/ 272 h 569"/>
                  <a:gd name="T8" fmla="*/ 339 w 480"/>
                  <a:gd name="T9" fmla="*/ 226 h 569"/>
                  <a:gd name="T10" fmla="*/ 340 w 480"/>
                  <a:gd name="T11" fmla="*/ 214 h 569"/>
                  <a:gd name="T12" fmla="*/ 345 w 480"/>
                  <a:gd name="T13" fmla="*/ 199 h 569"/>
                  <a:gd name="T14" fmla="*/ 353 w 480"/>
                  <a:gd name="T15" fmla="*/ 190 h 569"/>
                  <a:gd name="T16" fmla="*/ 360 w 480"/>
                  <a:gd name="T17" fmla="*/ 176 h 569"/>
                  <a:gd name="T18" fmla="*/ 361 w 480"/>
                  <a:gd name="T19" fmla="*/ 168 h 569"/>
                  <a:gd name="T20" fmla="*/ 361 w 480"/>
                  <a:gd name="T21" fmla="*/ 159 h 569"/>
                  <a:gd name="T22" fmla="*/ 356 w 480"/>
                  <a:gd name="T23" fmla="*/ 135 h 569"/>
                  <a:gd name="T24" fmla="*/ 347 w 480"/>
                  <a:gd name="T25" fmla="*/ 126 h 569"/>
                  <a:gd name="T26" fmla="*/ 356 w 480"/>
                  <a:gd name="T27" fmla="*/ 100 h 569"/>
                  <a:gd name="T28" fmla="*/ 358 w 480"/>
                  <a:gd name="T29" fmla="*/ 85 h 569"/>
                  <a:gd name="T30" fmla="*/ 358 w 480"/>
                  <a:gd name="T31" fmla="*/ 71 h 569"/>
                  <a:gd name="T32" fmla="*/ 357 w 480"/>
                  <a:gd name="T33" fmla="*/ 54 h 569"/>
                  <a:gd name="T34" fmla="*/ 353 w 480"/>
                  <a:gd name="T35" fmla="*/ 44 h 569"/>
                  <a:gd name="T36" fmla="*/ 349 w 480"/>
                  <a:gd name="T37" fmla="*/ 37 h 569"/>
                  <a:gd name="T38" fmla="*/ 340 w 480"/>
                  <a:gd name="T39" fmla="*/ 27 h 569"/>
                  <a:gd name="T40" fmla="*/ 329 w 480"/>
                  <a:gd name="T41" fmla="*/ 18 h 569"/>
                  <a:gd name="T42" fmla="*/ 298 w 480"/>
                  <a:gd name="T43" fmla="*/ 5 h 569"/>
                  <a:gd name="T44" fmla="*/ 270 w 480"/>
                  <a:gd name="T45" fmla="*/ 0 h 569"/>
                  <a:gd name="T46" fmla="*/ 254 w 480"/>
                  <a:gd name="T47" fmla="*/ 0 h 569"/>
                  <a:gd name="T48" fmla="*/ 235 w 480"/>
                  <a:gd name="T49" fmla="*/ 0 h 569"/>
                  <a:gd name="T50" fmla="*/ 218 w 480"/>
                  <a:gd name="T51" fmla="*/ 3 h 569"/>
                  <a:gd name="T52" fmla="*/ 205 w 480"/>
                  <a:gd name="T53" fmla="*/ 6 h 569"/>
                  <a:gd name="T54" fmla="*/ 194 w 480"/>
                  <a:gd name="T55" fmla="*/ 10 h 569"/>
                  <a:gd name="T56" fmla="*/ 158 w 480"/>
                  <a:gd name="T57" fmla="*/ 39 h 569"/>
                  <a:gd name="T58" fmla="*/ 155 w 480"/>
                  <a:gd name="T59" fmla="*/ 44 h 569"/>
                  <a:gd name="T60" fmla="*/ 141 w 480"/>
                  <a:gd name="T61" fmla="*/ 45 h 569"/>
                  <a:gd name="T62" fmla="*/ 133 w 480"/>
                  <a:gd name="T63" fmla="*/ 48 h 569"/>
                  <a:gd name="T64" fmla="*/ 127 w 480"/>
                  <a:gd name="T65" fmla="*/ 51 h 569"/>
                  <a:gd name="T66" fmla="*/ 123 w 480"/>
                  <a:gd name="T67" fmla="*/ 57 h 569"/>
                  <a:gd name="T68" fmla="*/ 119 w 480"/>
                  <a:gd name="T69" fmla="*/ 66 h 569"/>
                  <a:gd name="T70" fmla="*/ 118 w 480"/>
                  <a:gd name="T71" fmla="*/ 73 h 569"/>
                  <a:gd name="T72" fmla="*/ 118 w 480"/>
                  <a:gd name="T73" fmla="*/ 82 h 569"/>
                  <a:gd name="T74" fmla="*/ 121 w 480"/>
                  <a:gd name="T75" fmla="*/ 91 h 569"/>
                  <a:gd name="T76" fmla="*/ 122 w 480"/>
                  <a:gd name="T77" fmla="*/ 100 h 569"/>
                  <a:gd name="T78" fmla="*/ 126 w 480"/>
                  <a:gd name="T79" fmla="*/ 108 h 569"/>
                  <a:gd name="T80" fmla="*/ 132 w 480"/>
                  <a:gd name="T81" fmla="*/ 125 h 569"/>
                  <a:gd name="T82" fmla="*/ 118 w 480"/>
                  <a:gd name="T83" fmla="*/ 145 h 569"/>
                  <a:gd name="T84" fmla="*/ 117 w 480"/>
                  <a:gd name="T85" fmla="*/ 166 h 569"/>
                  <a:gd name="T86" fmla="*/ 118 w 480"/>
                  <a:gd name="T87" fmla="*/ 171 h 569"/>
                  <a:gd name="T88" fmla="*/ 119 w 480"/>
                  <a:gd name="T89" fmla="*/ 177 h 569"/>
                  <a:gd name="T90" fmla="*/ 132 w 480"/>
                  <a:gd name="T91" fmla="*/ 199 h 569"/>
                  <a:gd name="T92" fmla="*/ 136 w 480"/>
                  <a:gd name="T93" fmla="*/ 202 h 569"/>
                  <a:gd name="T94" fmla="*/ 137 w 480"/>
                  <a:gd name="T95" fmla="*/ 220 h 569"/>
                  <a:gd name="T96" fmla="*/ 151 w 480"/>
                  <a:gd name="T97" fmla="*/ 258 h 569"/>
                  <a:gd name="T98" fmla="*/ 168 w 480"/>
                  <a:gd name="T99" fmla="*/ 312 h 569"/>
                  <a:gd name="T100" fmla="*/ 86 w 480"/>
                  <a:gd name="T101" fmla="*/ 358 h 569"/>
                  <a:gd name="T102" fmla="*/ 18 w 480"/>
                  <a:gd name="T103" fmla="*/ 401 h 569"/>
                  <a:gd name="T104" fmla="*/ 0 w 480"/>
                  <a:gd name="T105" fmla="*/ 421 h 569"/>
                  <a:gd name="T106" fmla="*/ 2 w 480"/>
                  <a:gd name="T107" fmla="*/ 565 h 569"/>
                  <a:gd name="T108" fmla="*/ 469 w 480"/>
                  <a:gd name="T109" fmla="*/ 569 h 569"/>
                  <a:gd name="T110" fmla="*/ 479 w 480"/>
                  <a:gd name="T111" fmla="*/ 421 h 569"/>
                  <a:gd name="T112" fmla="*/ 449 w 480"/>
                  <a:gd name="T113" fmla="*/ 390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0" h="569">
                    <a:moveTo>
                      <a:pt x="425" y="375"/>
                    </a:moveTo>
                    <a:lnTo>
                      <a:pt x="425" y="375"/>
                    </a:lnTo>
                    <a:lnTo>
                      <a:pt x="424" y="375"/>
                    </a:lnTo>
                    <a:lnTo>
                      <a:pt x="421" y="374"/>
                    </a:lnTo>
                    <a:lnTo>
                      <a:pt x="419" y="372"/>
                    </a:lnTo>
                    <a:lnTo>
                      <a:pt x="393" y="358"/>
                    </a:lnTo>
                    <a:lnTo>
                      <a:pt x="366" y="345"/>
                    </a:lnTo>
                    <a:lnTo>
                      <a:pt x="339" y="333"/>
                    </a:lnTo>
                    <a:lnTo>
                      <a:pt x="312" y="321"/>
                    </a:lnTo>
                    <a:lnTo>
                      <a:pt x="312" y="312"/>
                    </a:lnTo>
                    <a:lnTo>
                      <a:pt x="312" y="281"/>
                    </a:lnTo>
                    <a:lnTo>
                      <a:pt x="312" y="276"/>
                    </a:lnTo>
                    <a:lnTo>
                      <a:pt x="313" y="275"/>
                    </a:lnTo>
                    <a:lnTo>
                      <a:pt x="316" y="272"/>
                    </a:lnTo>
                    <a:lnTo>
                      <a:pt x="316" y="272"/>
                    </a:lnTo>
                    <a:lnTo>
                      <a:pt x="316" y="272"/>
                    </a:lnTo>
                    <a:lnTo>
                      <a:pt x="322" y="266"/>
                    </a:lnTo>
                    <a:lnTo>
                      <a:pt x="329" y="256"/>
                    </a:lnTo>
                    <a:lnTo>
                      <a:pt x="334" y="243"/>
                    </a:lnTo>
                    <a:lnTo>
                      <a:pt x="339" y="226"/>
                    </a:lnTo>
                    <a:lnTo>
                      <a:pt x="339" y="223"/>
                    </a:lnTo>
                    <a:lnTo>
                      <a:pt x="340" y="220"/>
                    </a:lnTo>
                    <a:lnTo>
                      <a:pt x="340" y="217"/>
                    </a:lnTo>
                    <a:lnTo>
                      <a:pt x="340" y="214"/>
                    </a:lnTo>
                    <a:lnTo>
                      <a:pt x="342" y="208"/>
                    </a:lnTo>
                    <a:lnTo>
                      <a:pt x="342" y="202"/>
                    </a:lnTo>
                    <a:lnTo>
                      <a:pt x="344" y="202"/>
                    </a:lnTo>
                    <a:lnTo>
                      <a:pt x="345" y="199"/>
                    </a:lnTo>
                    <a:lnTo>
                      <a:pt x="345" y="199"/>
                    </a:lnTo>
                    <a:lnTo>
                      <a:pt x="345" y="199"/>
                    </a:lnTo>
                    <a:lnTo>
                      <a:pt x="349" y="195"/>
                    </a:lnTo>
                    <a:lnTo>
                      <a:pt x="353" y="190"/>
                    </a:lnTo>
                    <a:lnTo>
                      <a:pt x="357" y="184"/>
                    </a:lnTo>
                    <a:lnTo>
                      <a:pt x="358" y="177"/>
                    </a:lnTo>
                    <a:lnTo>
                      <a:pt x="358" y="176"/>
                    </a:lnTo>
                    <a:lnTo>
                      <a:pt x="360" y="176"/>
                    </a:lnTo>
                    <a:lnTo>
                      <a:pt x="360" y="173"/>
                    </a:lnTo>
                    <a:lnTo>
                      <a:pt x="360" y="171"/>
                    </a:lnTo>
                    <a:lnTo>
                      <a:pt x="361" y="170"/>
                    </a:lnTo>
                    <a:lnTo>
                      <a:pt x="361" y="168"/>
                    </a:lnTo>
                    <a:lnTo>
                      <a:pt x="361" y="167"/>
                    </a:lnTo>
                    <a:lnTo>
                      <a:pt x="361" y="164"/>
                    </a:lnTo>
                    <a:lnTo>
                      <a:pt x="361" y="162"/>
                    </a:lnTo>
                    <a:lnTo>
                      <a:pt x="361" y="159"/>
                    </a:lnTo>
                    <a:lnTo>
                      <a:pt x="361" y="152"/>
                    </a:lnTo>
                    <a:lnTo>
                      <a:pt x="360" y="145"/>
                    </a:lnTo>
                    <a:lnTo>
                      <a:pt x="358" y="140"/>
                    </a:lnTo>
                    <a:lnTo>
                      <a:pt x="356" y="135"/>
                    </a:lnTo>
                    <a:lnTo>
                      <a:pt x="356" y="135"/>
                    </a:lnTo>
                    <a:lnTo>
                      <a:pt x="356" y="135"/>
                    </a:lnTo>
                    <a:lnTo>
                      <a:pt x="351" y="130"/>
                    </a:lnTo>
                    <a:lnTo>
                      <a:pt x="347" y="126"/>
                    </a:lnTo>
                    <a:lnTo>
                      <a:pt x="348" y="122"/>
                    </a:lnTo>
                    <a:lnTo>
                      <a:pt x="349" y="117"/>
                    </a:lnTo>
                    <a:lnTo>
                      <a:pt x="353" y="109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57" y="92"/>
                    </a:lnTo>
                    <a:lnTo>
                      <a:pt x="358" y="85"/>
                    </a:lnTo>
                    <a:lnTo>
                      <a:pt x="358" y="85"/>
                    </a:lnTo>
                    <a:lnTo>
                      <a:pt x="358" y="85"/>
                    </a:lnTo>
                    <a:lnTo>
                      <a:pt x="358" y="77"/>
                    </a:lnTo>
                    <a:lnTo>
                      <a:pt x="358" y="71"/>
                    </a:lnTo>
                    <a:lnTo>
                      <a:pt x="358" y="69"/>
                    </a:lnTo>
                    <a:lnTo>
                      <a:pt x="358" y="68"/>
                    </a:lnTo>
                    <a:lnTo>
                      <a:pt x="358" y="60"/>
                    </a:lnTo>
                    <a:lnTo>
                      <a:pt x="357" y="54"/>
                    </a:lnTo>
                    <a:lnTo>
                      <a:pt x="356" y="51"/>
                    </a:lnTo>
                    <a:lnTo>
                      <a:pt x="354" y="48"/>
                    </a:lnTo>
                    <a:lnTo>
                      <a:pt x="353" y="46"/>
                    </a:lnTo>
                    <a:lnTo>
                      <a:pt x="353" y="44"/>
                    </a:lnTo>
                    <a:lnTo>
                      <a:pt x="352" y="42"/>
                    </a:lnTo>
                    <a:lnTo>
                      <a:pt x="352" y="42"/>
                    </a:lnTo>
                    <a:lnTo>
                      <a:pt x="351" y="40"/>
                    </a:lnTo>
                    <a:lnTo>
                      <a:pt x="349" y="37"/>
                    </a:lnTo>
                    <a:lnTo>
                      <a:pt x="349" y="37"/>
                    </a:lnTo>
                    <a:lnTo>
                      <a:pt x="349" y="37"/>
                    </a:lnTo>
                    <a:lnTo>
                      <a:pt x="344" y="32"/>
                    </a:lnTo>
                    <a:lnTo>
                      <a:pt x="340" y="27"/>
                    </a:lnTo>
                    <a:lnTo>
                      <a:pt x="335" y="22"/>
                    </a:lnTo>
                    <a:lnTo>
                      <a:pt x="329" y="18"/>
                    </a:lnTo>
                    <a:lnTo>
                      <a:pt x="329" y="18"/>
                    </a:lnTo>
                    <a:lnTo>
                      <a:pt x="329" y="18"/>
                    </a:lnTo>
                    <a:lnTo>
                      <a:pt x="326" y="17"/>
                    </a:lnTo>
                    <a:lnTo>
                      <a:pt x="324" y="15"/>
                    </a:lnTo>
                    <a:lnTo>
                      <a:pt x="311" y="9"/>
                    </a:lnTo>
                    <a:lnTo>
                      <a:pt x="298" y="5"/>
                    </a:lnTo>
                    <a:lnTo>
                      <a:pt x="284" y="3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66" y="0"/>
                    </a:lnTo>
                    <a:lnTo>
                      <a:pt x="262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7" y="0"/>
                    </a:lnTo>
                    <a:lnTo>
                      <a:pt x="239" y="0"/>
                    </a:lnTo>
                    <a:lnTo>
                      <a:pt x="238" y="0"/>
                    </a:lnTo>
                    <a:lnTo>
                      <a:pt x="235" y="0"/>
                    </a:lnTo>
                    <a:lnTo>
                      <a:pt x="231" y="1"/>
                    </a:lnTo>
                    <a:lnTo>
                      <a:pt x="226" y="1"/>
                    </a:lnTo>
                    <a:lnTo>
                      <a:pt x="222" y="3"/>
                    </a:lnTo>
                    <a:lnTo>
                      <a:pt x="218" y="3"/>
                    </a:lnTo>
                    <a:lnTo>
                      <a:pt x="216" y="4"/>
                    </a:lnTo>
                    <a:lnTo>
                      <a:pt x="214" y="4"/>
                    </a:lnTo>
                    <a:lnTo>
                      <a:pt x="209" y="5"/>
                    </a:lnTo>
                    <a:lnTo>
                      <a:pt x="205" y="6"/>
                    </a:lnTo>
                    <a:lnTo>
                      <a:pt x="200" y="8"/>
                    </a:lnTo>
                    <a:lnTo>
                      <a:pt x="196" y="9"/>
                    </a:lnTo>
                    <a:lnTo>
                      <a:pt x="195" y="10"/>
                    </a:lnTo>
                    <a:lnTo>
                      <a:pt x="194" y="10"/>
                    </a:lnTo>
                    <a:lnTo>
                      <a:pt x="184" y="15"/>
                    </a:lnTo>
                    <a:lnTo>
                      <a:pt x="173" y="23"/>
                    </a:lnTo>
                    <a:lnTo>
                      <a:pt x="166" y="30"/>
                    </a:lnTo>
                    <a:lnTo>
                      <a:pt x="158" y="39"/>
                    </a:lnTo>
                    <a:lnTo>
                      <a:pt x="158" y="39"/>
                    </a:lnTo>
                    <a:lnTo>
                      <a:pt x="158" y="39"/>
                    </a:lnTo>
                    <a:lnTo>
                      <a:pt x="157" y="41"/>
                    </a:lnTo>
                    <a:lnTo>
                      <a:pt x="155" y="44"/>
                    </a:lnTo>
                    <a:lnTo>
                      <a:pt x="151" y="44"/>
                    </a:lnTo>
                    <a:lnTo>
                      <a:pt x="148" y="44"/>
                    </a:lnTo>
                    <a:lnTo>
                      <a:pt x="144" y="44"/>
                    </a:lnTo>
                    <a:lnTo>
                      <a:pt x="141" y="45"/>
                    </a:lnTo>
                    <a:lnTo>
                      <a:pt x="140" y="45"/>
                    </a:lnTo>
                    <a:lnTo>
                      <a:pt x="139" y="45"/>
                    </a:lnTo>
                    <a:lnTo>
                      <a:pt x="136" y="46"/>
                    </a:lnTo>
                    <a:lnTo>
                      <a:pt x="133" y="48"/>
                    </a:lnTo>
                    <a:lnTo>
                      <a:pt x="132" y="49"/>
                    </a:lnTo>
                    <a:lnTo>
                      <a:pt x="131" y="49"/>
                    </a:lnTo>
                    <a:lnTo>
                      <a:pt x="128" y="50"/>
                    </a:lnTo>
                    <a:lnTo>
                      <a:pt x="127" y="51"/>
                    </a:lnTo>
                    <a:lnTo>
                      <a:pt x="127" y="53"/>
                    </a:lnTo>
                    <a:lnTo>
                      <a:pt x="126" y="53"/>
                    </a:lnTo>
                    <a:lnTo>
                      <a:pt x="125" y="54"/>
                    </a:lnTo>
                    <a:lnTo>
                      <a:pt x="123" y="57"/>
                    </a:lnTo>
                    <a:lnTo>
                      <a:pt x="121" y="60"/>
                    </a:lnTo>
                    <a:lnTo>
                      <a:pt x="119" y="63"/>
                    </a:lnTo>
                    <a:lnTo>
                      <a:pt x="119" y="64"/>
                    </a:lnTo>
                    <a:lnTo>
                      <a:pt x="119" y="66"/>
                    </a:lnTo>
                    <a:lnTo>
                      <a:pt x="119" y="68"/>
                    </a:lnTo>
                    <a:lnTo>
                      <a:pt x="118" y="72"/>
                    </a:lnTo>
                    <a:lnTo>
                      <a:pt x="118" y="72"/>
                    </a:lnTo>
                    <a:lnTo>
                      <a:pt x="118" y="73"/>
                    </a:lnTo>
                    <a:lnTo>
                      <a:pt x="118" y="77"/>
                    </a:lnTo>
                    <a:lnTo>
                      <a:pt x="118" y="80"/>
                    </a:lnTo>
                    <a:lnTo>
                      <a:pt x="118" y="81"/>
                    </a:lnTo>
                    <a:lnTo>
                      <a:pt x="118" y="82"/>
                    </a:lnTo>
                    <a:lnTo>
                      <a:pt x="119" y="86"/>
                    </a:lnTo>
                    <a:lnTo>
                      <a:pt x="119" y="89"/>
                    </a:lnTo>
                    <a:lnTo>
                      <a:pt x="119" y="90"/>
                    </a:lnTo>
                    <a:lnTo>
                      <a:pt x="121" y="91"/>
                    </a:lnTo>
                    <a:lnTo>
                      <a:pt x="121" y="95"/>
                    </a:lnTo>
                    <a:lnTo>
                      <a:pt x="122" y="99"/>
                    </a:lnTo>
                    <a:lnTo>
                      <a:pt x="122" y="99"/>
                    </a:lnTo>
                    <a:lnTo>
                      <a:pt x="122" y="100"/>
                    </a:lnTo>
                    <a:lnTo>
                      <a:pt x="123" y="104"/>
                    </a:lnTo>
                    <a:lnTo>
                      <a:pt x="126" y="108"/>
                    </a:lnTo>
                    <a:lnTo>
                      <a:pt x="126" y="108"/>
                    </a:lnTo>
                    <a:lnTo>
                      <a:pt x="126" y="108"/>
                    </a:lnTo>
                    <a:lnTo>
                      <a:pt x="128" y="117"/>
                    </a:lnTo>
                    <a:lnTo>
                      <a:pt x="132" y="125"/>
                    </a:lnTo>
                    <a:lnTo>
                      <a:pt x="132" y="125"/>
                    </a:lnTo>
                    <a:lnTo>
                      <a:pt x="132" y="125"/>
                    </a:lnTo>
                    <a:lnTo>
                      <a:pt x="127" y="128"/>
                    </a:lnTo>
                    <a:lnTo>
                      <a:pt x="123" y="135"/>
                    </a:lnTo>
                    <a:lnTo>
                      <a:pt x="121" y="140"/>
                    </a:lnTo>
                    <a:lnTo>
                      <a:pt x="118" y="145"/>
                    </a:lnTo>
                    <a:lnTo>
                      <a:pt x="117" y="152"/>
                    </a:lnTo>
                    <a:lnTo>
                      <a:pt x="117" y="159"/>
                    </a:lnTo>
                    <a:lnTo>
                      <a:pt x="117" y="162"/>
                    </a:lnTo>
                    <a:lnTo>
                      <a:pt x="117" y="166"/>
                    </a:lnTo>
                    <a:lnTo>
                      <a:pt x="117" y="167"/>
                    </a:lnTo>
                    <a:lnTo>
                      <a:pt x="117" y="170"/>
                    </a:lnTo>
                    <a:lnTo>
                      <a:pt x="118" y="171"/>
                    </a:lnTo>
                    <a:lnTo>
                      <a:pt x="118" y="171"/>
                    </a:lnTo>
                    <a:lnTo>
                      <a:pt x="118" y="175"/>
                    </a:lnTo>
                    <a:lnTo>
                      <a:pt x="119" y="177"/>
                    </a:lnTo>
                    <a:lnTo>
                      <a:pt x="119" y="177"/>
                    </a:lnTo>
                    <a:lnTo>
                      <a:pt x="119" y="177"/>
                    </a:lnTo>
                    <a:lnTo>
                      <a:pt x="121" y="184"/>
                    </a:lnTo>
                    <a:lnTo>
                      <a:pt x="125" y="190"/>
                    </a:lnTo>
                    <a:lnTo>
                      <a:pt x="128" y="195"/>
                    </a:lnTo>
                    <a:lnTo>
                      <a:pt x="132" y="199"/>
                    </a:lnTo>
                    <a:lnTo>
                      <a:pt x="132" y="199"/>
                    </a:lnTo>
                    <a:lnTo>
                      <a:pt x="132" y="199"/>
                    </a:lnTo>
                    <a:lnTo>
                      <a:pt x="133" y="202"/>
                    </a:lnTo>
                    <a:lnTo>
                      <a:pt x="136" y="202"/>
                    </a:lnTo>
                    <a:lnTo>
                      <a:pt x="136" y="209"/>
                    </a:lnTo>
                    <a:lnTo>
                      <a:pt x="137" y="216"/>
                    </a:lnTo>
                    <a:lnTo>
                      <a:pt x="137" y="217"/>
                    </a:lnTo>
                    <a:lnTo>
                      <a:pt x="137" y="220"/>
                    </a:lnTo>
                    <a:lnTo>
                      <a:pt x="140" y="231"/>
                    </a:lnTo>
                    <a:lnTo>
                      <a:pt x="144" y="241"/>
                    </a:lnTo>
                    <a:lnTo>
                      <a:pt x="146" y="250"/>
                    </a:lnTo>
                    <a:lnTo>
                      <a:pt x="151" y="258"/>
                    </a:lnTo>
                    <a:lnTo>
                      <a:pt x="159" y="268"/>
                    </a:lnTo>
                    <a:lnTo>
                      <a:pt x="168" y="276"/>
                    </a:lnTo>
                    <a:lnTo>
                      <a:pt x="168" y="281"/>
                    </a:lnTo>
                    <a:lnTo>
                      <a:pt x="168" y="312"/>
                    </a:lnTo>
                    <a:lnTo>
                      <a:pt x="168" y="321"/>
                    </a:lnTo>
                    <a:lnTo>
                      <a:pt x="141" y="333"/>
                    </a:lnTo>
                    <a:lnTo>
                      <a:pt x="113" y="345"/>
                    </a:lnTo>
                    <a:lnTo>
                      <a:pt x="86" y="358"/>
                    </a:lnTo>
                    <a:lnTo>
                      <a:pt x="62" y="372"/>
                    </a:lnTo>
                    <a:lnTo>
                      <a:pt x="46" y="381"/>
                    </a:lnTo>
                    <a:lnTo>
                      <a:pt x="33" y="389"/>
                    </a:lnTo>
                    <a:lnTo>
                      <a:pt x="18" y="401"/>
                    </a:lnTo>
                    <a:lnTo>
                      <a:pt x="8" y="410"/>
                    </a:lnTo>
                    <a:lnTo>
                      <a:pt x="4" y="415"/>
                    </a:lnTo>
                    <a:lnTo>
                      <a:pt x="1" y="419"/>
                    </a:lnTo>
                    <a:lnTo>
                      <a:pt x="0" y="421"/>
                    </a:lnTo>
                    <a:lnTo>
                      <a:pt x="0" y="425"/>
                    </a:lnTo>
                    <a:lnTo>
                      <a:pt x="0" y="557"/>
                    </a:lnTo>
                    <a:lnTo>
                      <a:pt x="0" y="561"/>
                    </a:lnTo>
                    <a:lnTo>
                      <a:pt x="2" y="565"/>
                    </a:lnTo>
                    <a:lnTo>
                      <a:pt x="6" y="568"/>
                    </a:lnTo>
                    <a:lnTo>
                      <a:pt x="11" y="569"/>
                    </a:lnTo>
                    <a:lnTo>
                      <a:pt x="348" y="569"/>
                    </a:lnTo>
                    <a:lnTo>
                      <a:pt x="469" y="569"/>
                    </a:lnTo>
                    <a:lnTo>
                      <a:pt x="480" y="569"/>
                    </a:lnTo>
                    <a:lnTo>
                      <a:pt x="480" y="557"/>
                    </a:lnTo>
                    <a:lnTo>
                      <a:pt x="480" y="425"/>
                    </a:lnTo>
                    <a:lnTo>
                      <a:pt x="479" y="421"/>
                    </a:lnTo>
                    <a:lnTo>
                      <a:pt x="476" y="416"/>
                    </a:lnTo>
                    <a:lnTo>
                      <a:pt x="473" y="411"/>
                    </a:lnTo>
                    <a:lnTo>
                      <a:pt x="466" y="405"/>
                    </a:lnTo>
                    <a:lnTo>
                      <a:pt x="449" y="390"/>
                    </a:lnTo>
                    <a:lnTo>
                      <a:pt x="425" y="3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D51995D6-FD0D-492F-B50F-1D63FE1D7D89}"/>
                </a:ext>
              </a:extLst>
            </p:cNvPr>
            <p:cNvGrpSpPr/>
            <p:nvPr/>
          </p:nvGrpSpPr>
          <p:grpSpPr>
            <a:xfrm>
              <a:off x="8807685" y="2573390"/>
              <a:ext cx="2578039" cy="1782814"/>
              <a:chOff x="7963448" y="2451031"/>
              <a:chExt cx="2578039" cy="1782814"/>
            </a:xfrm>
            <a:grpFill/>
          </p:grpSpPr>
          <p:sp>
            <p:nvSpPr>
              <p:cNvPr id="14" name="TextBox 26">
                <a:extLst>
                  <a:ext uri="{FF2B5EF4-FFF2-40B4-BE49-F238E27FC236}">
                    <a16:creationId xmlns:a16="http://schemas.microsoft.com/office/drawing/2014/main" id="{F136A87E-78BF-4667-A2BF-ECB045110251}"/>
                  </a:ext>
                </a:extLst>
              </p:cNvPr>
              <p:cNvSpPr txBox="1"/>
              <p:nvPr/>
            </p:nvSpPr>
            <p:spPr>
              <a:xfrm>
                <a:off x="8255843" y="2451031"/>
                <a:ext cx="2285644" cy="1231106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6</a:t>
                </a:r>
                <a:r>
                  <a:rPr kumimoji="0" lang="id-ID" sz="8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0%</a:t>
                </a:r>
                <a:endParaRPr kumimoji="0" 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Rectangle 28">
                <a:extLst>
                  <a:ext uri="{FF2B5EF4-FFF2-40B4-BE49-F238E27FC236}">
                    <a16:creationId xmlns:a16="http://schemas.microsoft.com/office/drawing/2014/main" id="{6E46C276-E536-4852-9946-34CF910FDB70}"/>
                  </a:ext>
                </a:extLst>
              </p:cNvPr>
              <p:cNvSpPr/>
              <p:nvPr/>
            </p:nvSpPr>
            <p:spPr>
              <a:xfrm>
                <a:off x="7963448" y="3495181"/>
                <a:ext cx="2433586" cy="738664"/>
              </a:xfrm>
              <a:prstGeom prst="rect">
                <a:avLst/>
              </a:prstGeom>
              <a:grpFill/>
            </p:spPr>
            <p:txBody>
              <a:bodyPr wrap="square" lIns="0" tIns="0" rIns="0" bIns="0">
                <a:spAutoFit/>
              </a:bodyPr>
              <a:lstStyle/>
              <a:p>
                <a:pPr lvl="0" algn="ctr">
                  <a:defRPr/>
                </a:pPr>
                <a:r>
                  <a:rPr lang="en-US" sz="2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Skill + Background</a:t>
                </a:r>
              </a:p>
              <a:p>
                <a:pPr lvl="0" algn="ctr">
                  <a:defRPr/>
                </a:pPr>
                <a:r>
                  <a:rPr lang="en-US" sz="24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Match</a:t>
                </a:r>
              </a:p>
            </p:txBody>
          </p:sp>
        </p:grpSp>
        <p:sp>
          <p:nvSpPr>
            <p:cNvPr id="9" name="Arc 11">
              <a:extLst>
                <a:ext uri="{FF2B5EF4-FFF2-40B4-BE49-F238E27FC236}">
                  <a16:creationId xmlns:a16="http://schemas.microsoft.com/office/drawing/2014/main" id="{BC80E02E-3DA4-46DC-8FAC-AB0B6DB50D2D}"/>
                </a:ext>
              </a:extLst>
            </p:cNvPr>
            <p:cNvSpPr/>
            <p:nvPr/>
          </p:nvSpPr>
          <p:spPr>
            <a:xfrm>
              <a:off x="6410366" y="2527698"/>
              <a:ext cx="2239792" cy="2239792"/>
            </a:xfrm>
            <a:prstGeom prst="arc">
              <a:avLst>
                <a:gd name="adj1" fmla="val 2550516"/>
                <a:gd name="adj2" fmla="val 16110499"/>
              </a:avLst>
            </a:prstGeom>
            <a:grpFill/>
            <a:ln w="381000">
              <a:gradFill>
                <a:gsLst>
                  <a:gs pos="23000">
                    <a:srgbClr val="F84C04"/>
                  </a:gs>
                  <a:gs pos="100000">
                    <a:srgbClr val="F9CD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12">
              <a:extLst>
                <a:ext uri="{FF2B5EF4-FFF2-40B4-BE49-F238E27FC236}">
                  <a16:creationId xmlns:a16="http://schemas.microsoft.com/office/drawing/2014/main" id="{60471FFA-094B-4574-A198-6856DFB6B666}"/>
                </a:ext>
              </a:extLst>
            </p:cNvPr>
            <p:cNvSpPr/>
            <p:nvPr/>
          </p:nvSpPr>
          <p:spPr>
            <a:xfrm>
              <a:off x="6409857" y="2526684"/>
              <a:ext cx="2240810" cy="22408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0FE66DCB-5487-498F-B008-092EE40E4066}"/>
                </a:ext>
              </a:extLst>
            </p:cNvPr>
            <p:cNvSpPr/>
            <p:nvPr/>
          </p:nvSpPr>
          <p:spPr>
            <a:xfrm>
              <a:off x="6537366" y="2654698"/>
              <a:ext cx="1985792" cy="19857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E9870B65-0069-4A0E-999B-230A3CA8C527}"/>
                </a:ext>
              </a:extLst>
            </p:cNvPr>
            <p:cNvSpPr/>
            <p:nvPr/>
          </p:nvSpPr>
          <p:spPr>
            <a:xfrm>
              <a:off x="7025513" y="2751031"/>
              <a:ext cx="984738" cy="437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21">
              <a:extLst>
                <a:ext uri="{FF2B5EF4-FFF2-40B4-BE49-F238E27FC236}">
                  <a16:creationId xmlns:a16="http://schemas.microsoft.com/office/drawing/2014/main" id="{CDC95605-514E-48C8-8AD7-AE8AD90D0BA2}"/>
                </a:ext>
              </a:extLst>
            </p:cNvPr>
            <p:cNvSpPr/>
            <p:nvPr/>
          </p:nvSpPr>
          <p:spPr>
            <a:xfrm>
              <a:off x="1489846" y="2751031"/>
              <a:ext cx="984738" cy="437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7735ABA9-A887-4A3A-B648-5FE4B32582C4}"/>
              </a:ext>
            </a:extLst>
          </p:cNvPr>
          <p:cNvSpPr txBox="1">
            <a:spLocks/>
          </p:cNvSpPr>
          <p:nvPr/>
        </p:nvSpPr>
        <p:spPr>
          <a:xfrm>
            <a:off x="631810" y="36615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Benchmark </a:t>
            </a:r>
            <a:r>
              <a:rPr lang="mr-IN" dirty="0"/>
              <a:t>–</a:t>
            </a:r>
            <a:r>
              <a:rPr lang="en-CA" dirty="0"/>
              <a:t> Results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9CCFFD-1FCD-4CE6-8480-3C7CAFC34985}"/>
              </a:ext>
            </a:extLst>
          </p:cNvPr>
          <p:cNvSpPr/>
          <p:nvPr/>
        </p:nvSpPr>
        <p:spPr>
          <a:xfrm>
            <a:off x="837150" y="2576992"/>
            <a:ext cx="2239792" cy="223979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4EDED0-C394-4025-A579-BEDFB19F3D36}"/>
              </a:ext>
            </a:extLst>
          </p:cNvPr>
          <p:cNvSpPr/>
          <p:nvPr/>
        </p:nvSpPr>
        <p:spPr>
          <a:xfrm>
            <a:off x="6410366" y="2593198"/>
            <a:ext cx="2239792" cy="223979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1161">
            <a:extLst>
              <a:ext uri="{FF2B5EF4-FFF2-40B4-BE49-F238E27FC236}">
                <a16:creationId xmlns:a16="http://schemas.microsoft.com/office/drawing/2014/main" id="{5775F233-00EB-4CB4-AF59-B050CEAEA2E7}"/>
              </a:ext>
            </a:extLst>
          </p:cNvPr>
          <p:cNvSpPr/>
          <p:nvPr/>
        </p:nvSpPr>
        <p:spPr>
          <a:xfrm>
            <a:off x="964223" y="2704065"/>
            <a:ext cx="1985645" cy="198564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47A899-1119-4922-AEEF-39D48D104C9B}"/>
              </a:ext>
            </a:extLst>
          </p:cNvPr>
          <p:cNvSpPr txBox="1"/>
          <p:nvPr/>
        </p:nvSpPr>
        <p:spPr>
          <a:xfrm>
            <a:off x="9198145" y="4449965"/>
            <a:ext cx="3800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87% with Associates</a:t>
            </a:r>
          </a:p>
        </p:txBody>
      </p:sp>
      <p:sp>
        <p:nvSpPr>
          <p:cNvPr id="28" name="Freeform 86">
            <a:extLst>
              <a:ext uri="{FF2B5EF4-FFF2-40B4-BE49-F238E27FC236}">
                <a16:creationId xmlns:a16="http://schemas.microsoft.com/office/drawing/2014/main" id="{1CB334A8-1672-4E59-8525-C0452E065874}"/>
              </a:ext>
            </a:extLst>
          </p:cNvPr>
          <p:cNvSpPr/>
          <p:nvPr/>
        </p:nvSpPr>
        <p:spPr>
          <a:xfrm rot="5400000">
            <a:off x="8677251" y="4453541"/>
            <a:ext cx="477757" cy="477757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A15992-6CE3-4B60-BB08-4810A4E72E3A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Graphic 4" descr="Pie chart">
            <a:extLst>
              <a:ext uri="{FF2B5EF4-FFF2-40B4-BE49-F238E27FC236}">
                <a16:creationId xmlns:a16="http://schemas.microsoft.com/office/drawing/2014/main" id="{E03BC086-4EC4-C245-B352-205A1F52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250275" y="2434409"/>
            <a:ext cx="2541863" cy="2541863"/>
          </a:xfrm>
          <a:prstGeom prst="rect">
            <a:avLst/>
          </a:prstGeom>
        </p:spPr>
      </p:pic>
      <p:sp>
        <p:nvSpPr>
          <p:cNvPr id="26" name="TextBox 1274">
            <a:extLst>
              <a:ext uri="{FF2B5EF4-FFF2-40B4-BE49-F238E27FC236}">
                <a16:creationId xmlns:a16="http://schemas.microsoft.com/office/drawing/2014/main" id="{F8FC9753-C70F-41FE-978E-0265C21CCE3C}"/>
              </a:ext>
            </a:extLst>
          </p:cNvPr>
          <p:cNvSpPr txBox="1"/>
          <p:nvPr/>
        </p:nvSpPr>
        <p:spPr>
          <a:xfrm>
            <a:off x="7572448" y="3574011"/>
            <a:ext cx="1001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5</a:t>
            </a:r>
            <a:r>
              <a:rPr lang="en-US" sz="4400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24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9766" y="720993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Feasibility, Conclusion &amp; Future Work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Light Bulb and Gear">
            <a:extLst>
              <a:ext uri="{FF2B5EF4-FFF2-40B4-BE49-F238E27FC236}">
                <a16:creationId xmlns:a16="http://schemas.microsoft.com/office/drawing/2014/main" id="{684E04BC-5A7F-1143-A0B8-D9ABECE5C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27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948117" y="2229670"/>
            <a:ext cx="1612687" cy="1612687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Rectangle 2"/>
          <p:cNvSpPr/>
          <p:nvPr/>
        </p:nvSpPr>
        <p:spPr>
          <a:xfrm>
            <a:off x="1308738" y="2573357"/>
            <a:ext cx="925312" cy="92531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Oval 3"/>
          <p:cNvSpPr/>
          <p:nvPr/>
        </p:nvSpPr>
        <p:spPr>
          <a:xfrm>
            <a:off x="948117" y="4468390"/>
            <a:ext cx="1612687" cy="1612687"/>
          </a:xfrm>
          <a:prstGeom prst="ellipse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ctangle 4"/>
          <p:cNvSpPr/>
          <p:nvPr/>
        </p:nvSpPr>
        <p:spPr>
          <a:xfrm>
            <a:off x="1308738" y="4829011"/>
            <a:ext cx="925312" cy="9253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Title 1"/>
          <p:cNvSpPr txBox="1">
            <a:spLocks/>
          </p:cNvSpPr>
          <p:nvPr/>
        </p:nvSpPr>
        <p:spPr>
          <a:xfrm>
            <a:off x="597017" y="475681"/>
            <a:ext cx="7410681" cy="17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Feasibility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719131" y="2745813"/>
            <a:ext cx="10571518" cy="3008510"/>
            <a:chOff x="3235456" y="2001292"/>
            <a:chExt cx="10571518" cy="3008510"/>
          </a:xfrm>
          <a:blipFill>
            <a:blip r:embed="rId6"/>
            <a:stretch>
              <a:fillRect/>
            </a:stretch>
          </a:blipFill>
        </p:grpSpPr>
        <p:sp>
          <p:nvSpPr>
            <p:cNvPr id="13" name="Rounded Rectangle 12"/>
            <p:cNvSpPr/>
            <p:nvPr/>
          </p:nvSpPr>
          <p:spPr>
            <a:xfrm rot="18970178">
              <a:off x="3235456" y="2095153"/>
              <a:ext cx="8963400" cy="9015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 rot="18970178">
              <a:off x="5172475" y="2001292"/>
              <a:ext cx="8500514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 rot="18970178">
              <a:off x="7651845" y="2775311"/>
              <a:ext cx="6155129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 rot="18970178">
              <a:off x="10096850" y="3710468"/>
              <a:ext cx="3509434" cy="12993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667347" y="5107001"/>
            <a:ext cx="405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Integration only requires database access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25629" y="2851347"/>
            <a:ext cx="26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Flexible and easily scalable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4F56246-8EEC-564B-A8C9-3AB556CF3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5764" y="2578813"/>
            <a:ext cx="988286" cy="9882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FF4829-68FE-4CC0-BC4B-D8B905D35500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6495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6683" y="279998"/>
            <a:ext cx="10515600" cy="1325563"/>
          </a:xfrm>
        </p:spPr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6" name="Freeform 5"/>
          <p:cNvSpPr/>
          <p:nvPr/>
        </p:nvSpPr>
        <p:spPr>
          <a:xfrm rot="5400000">
            <a:off x="436683" y="1880764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599" y="1690688"/>
            <a:ext cx="10828867" cy="101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Recommendation systems contribute at least by 66% and on average by 336% to revenues (Dias et al.,  2008)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0599" y="2897406"/>
            <a:ext cx="8861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Potential for discovering thousands of hidden opportunities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990599" y="4007558"/>
            <a:ext cx="7607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Can be expanded to opportunity searches in future</a:t>
            </a:r>
          </a:p>
        </p:txBody>
      </p:sp>
      <p:sp>
        <p:nvSpPr>
          <p:cNvPr id="11" name="Freeform 10"/>
          <p:cNvSpPr/>
          <p:nvPr/>
        </p:nvSpPr>
        <p:spPr>
          <a:xfrm rot="5400000">
            <a:off x="436683" y="4035752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5400000">
            <a:off x="436683" y="2958258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FF4829-68FE-4CC0-BC4B-D8B905D35500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0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0"/>
      <p:bldP spid="8" grpId="0"/>
      <p:bldP spid="9" grpId="0"/>
      <p:bldP spid="11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 for listening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71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17" y="1843709"/>
            <a:ext cx="267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http://lnx.cs.smu.ca:5000/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97017" y="475681"/>
            <a:ext cx="7410681" cy="1737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Prototype Link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F4829-68FE-4CC0-BC4B-D8B905D35500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718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CCC4-7A03-4CCF-8A57-E1A74DF5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69" y="123705"/>
            <a:ext cx="10515600" cy="1325563"/>
          </a:xfrm>
        </p:spPr>
        <p:txBody>
          <a:bodyPr/>
          <a:lstStyle/>
          <a:p>
            <a:r>
              <a:rPr lang="en-CA" dirty="0"/>
              <a:t>Benchmark </a:t>
            </a:r>
            <a:r>
              <a:rPr lang="mr-IN" dirty="0"/>
              <a:t>–</a:t>
            </a:r>
            <a:r>
              <a:rPr lang="en-CA" dirty="0"/>
              <a:t> Calculation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D78DCB-5265-4B94-96F3-C5D819DF8B64}"/>
              </a:ext>
            </a:extLst>
          </p:cNvPr>
          <p:cNvSpPr/>
          <p:nvPr/>
        </p:nvSpPr>
        <p:spPr>
          <a:xfrm>
            <a:off x="3847280" y="2031766"/>
            <a:ext cx="1545335" cy="50385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>
                <a:solidFill>
                  <a:srgbClr val="2B3340"/>
                </a:solidFill>
              </a:rPr>
              <a:t>Background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52606" y="286679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2</a:t>
            </a: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F3CE1318-5C2D-467D-857F-1AC77AE26FE5}"/>
              </a:ext>
            </a:extLst>
          </p:cNvPr>
          <p:cNvSpPr/>
          <p:nvPr/>
        </p:nvSpPr>
        <p:spPr>
          <a:xfrm>
            <a:off x="3847281" y="1645444"/>
            <a:ext cx="1545334" cy="3221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700" b="1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Max:  12</a:t>
            </a:r>
            <a:endParaRPr lang="en-CA" sz="1700">
              <a:solidFill>
                <a:srgbClr val="2B334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91260" y="286679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5</a:t>
            </a:r>
          </a:p>
        </p:txBody>
      </p:sp>
      <p:sp>
        <p:nvSpPr>
          <p:cNvPr id="40" name="Rectangle: Rounded Corners 8">
            <a:extLst>
              <a:ext uri="{FF2B5EF4-FFF2-40B4-BE49-F238E27FC236}">
                <a16:creationId xmlns:a16="http://schemas.microsoft.com/office/drawing/2014/main" id="{D3ED12A2-D0A0-48F1-9A7D-8D2BDF3A9B26}"/>
              </a:ext>
            </a:extLst>
          </p:cNvPr>
          <p:cNvSpPr/>
          <p:nvPr/>
        </p:nvSpPr>
        <p:spPr>
          <a:xfrm>
            <a:off x="9253492" y="2031766"/>
            <a:ext cx="1474236" cy="503853"/>
          </a:xfrm>
          <a:prstGeom prst="roundRect">
            <a:avLst>
              <a:gd name="adj" fmla="val 0"/>
            </a:avLst>
          </a:prstGeom>
          <a:solidFill>
            <a:srgbClr val="F5335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/>
              <a:t>Total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804584" y="2870960"/>
            <a:ext cx="410149" cy="400110"/>
          </a:xfrm>
          <a:prstGeom prst="rect">
            <a:avLst/>
          </a:prstGeom>
          <a:noFill/>
          <a:ln>
            <a:solidFill>
              <a:srgbClr val="F5335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53357"/>
                </a:solidFill>
              </a:rPr>
              <a:t>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394097" y="3807300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91260" y="38073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52606" y="478787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1260" y="478787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6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F3CE1318-5C2D-467D-857F-1AC77AE26FE5}"/>
              </a:ext>
            </a:extLst>
          </p:cNvPr>
          <p:cNvSpPr/>
          <p:nvPr/>
        </p:nvSpPr>
        <p:spPr>
          <a:xfrm>
            <a:off x="6585936" y="1648680"/>
            <a:ext cx="1474235" cy="3221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700" b="1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Max:  18</a:t>
            </a:r>
            <a:endParaRPr lang="en-CA" sz="1700">
              <a:solidFill>
                <a:srgbClr val="2B334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F3CE1318-5C2D-467D-857F-1AC77AE26FE5}"/>
              </a:ext>
            </a:extLst>
          </p:cNvPr>
          <p:cNvSpPr/>
          <p:nvPr/>
        </p:nvSpPr>
        <p:spPr>
          <a:xfrm>
            <a:off x="9253492" y="1645444"/>
            <a:ext cx="1474235" cy="3221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700" b="1" dirty="0">
                <a:solidFill>
                  <a:srgbClr val="2B3340"/>
                </a:solidFill>
                <a:latin typeface="Lato Light" charset="0"/>
                <a:ea typeface="Lato Light" charset="0"/>
                <a:cs typeface="Lato Light" charset="0"/>
              </a:rPr>
              <a:t>Max:  30</a:t>
            </a:r>
            <a:endParaRPr lang="en-CA" sz="1700" dirty="0">
              <a:solidFill>
                <a:srgbClr val="2B3340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30D78DCB-5265-4B94-96F3-C5D819DF8B64}"/>
              </a:ext>
            </a:extLst>
          </p:cNvPr>
          <p:cNvSpPr/>
          <p:nvPr/>
        </p:nvSpPr>
        <p:spPr>
          <a:xfrm>
            <a:off x="6585936" y="2031765"/>
            <a:ext cx="1474236" cy="50385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200">
                <a:solidFill>
                  <a:srgbClr val="2B3340"/>
                </a:solidFill>
              </a:rPr>
              <a:t>Skill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04584" y="3807300"/>
            <a:ext cx="444352" cy="400110"/>
          </a:xfrm>
          <a:prstGeom prst="rect">
            <a:avLst/>
          </a:prstGeom>
          <a:noFill/>
          <a:ln>
            <a:solidFill>
              <a:srgbClr val="F53357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53357"/>
                </a:solidFill>
              </a:rPr>
              <a:t>18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04585" y="4743640"/>
            <a:ext cx="418703" cy="400110"/>
          </a:xfrm>
          <a:prstGeom prst="rect">
            <a:avLst/>
          </a:prstGeom>
          <a:noFill/>
          <a:ln>
            <a:solidFill>
              <a:srgbClr val="2B33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rgbClr val="0070C0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9598" y="2866797"/>
            <a:ext cx="89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AIESEC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6162" y="3824014"/>
            <a:ext cx="2717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000" dirty="0">
                <a:latin typeface="Calibri" charset="0"/>
                <a:ea typeface="Calibri" charset="0"/>
                <a:cs typeface="Calibri" charset="0"/>
              </a:rPr>
              <a:t>Proposed System - Exact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7163" y="4743640"/>
            <a:ext cx="3204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000" dirty="0">
                <a:latin typeface="Calibri" charset="0"/>
                <a:ea typeface="Calibri" charset="0"/>
                <a:cs typeface="Calibri" charset="0"/>
              </a:rPr>
              <a:t>Proposed System </a:t>
            </a:r>
            <a:r>
              <a:rPr lang="mr-IN" sz="20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CA" sz="2000" dirty="0">
                <a:latin typeface="Calibri" charset="0"/>
                <a:ea typeface="Calibri" charset="0"/>
                <a:cs typeface="Calibri" charset="0"/>
              </a:rPr>
              <a:t> Associate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54E84C-8A2C-494F-AE40-C8C1A6FF9E9B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TextBox 43"/>
          <p:cNvSpPr txBox="1"/>
          <p:nvPr/>
        </p:nvSpPr>
        <p:spPr>
          <a:xfrm>
            <a:off x="4452606" y="28657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91260" y="286570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804584" y="2869866"/>
            <a:ext cx="410149" cy="400110"/>
          </a:xfrm>
          <a:prstGeom prst="rect">
            <a:avLst/>
          </a:prstGeom>
          <a:noFill/>
          <a:ln>
            <a:solidFill>
              <a:srgbClr val="F5335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53357"/>
                </a:solidFill>
              </a:rPr>
              <a:t>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94097" y="380620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91260" y="380620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52606" y="47867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91260" y="478678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804584" y="3806206"/>
            <a:ext cx="444352" cy="400110"/>
          </a:xfrm>
          <a:prstGeom prst="rect">
            <a:avLst/>
          </a:prstGeom>
          <a:noFill/>
          <a:ln>
            <a:solidFill>
              <a:srgbClr val="F53357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53357"/>
                </a:solidFill>
              </a:rPr>
              <a:t>18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804585" y="4742546"/>
            <a:ext cx="418703" cy="400110"/>
          </a:xfrm>
          <a:prstGeom prst="rect">
            <a:avLst/>
          </a:prstGeom>
          <a:noFill/>
          <a:ln>
            <a:solidFill>
              <a:srgbClr val="2B33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rgbClr val="0070C0"/>
                  </a:solidFill>
                </a:ln>
                <a:solidFill>
                  <a:schemeClr val="accent1">
                    <a:lumMod val="75000"/>
                  </a:schemeClr>
                </a:solidFill>
              </a:rPr>
              <a:t>8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49598" y="2865703"/>
            <a:ext cx="89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AIESEC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046162" y="3829034"/>
            <a:ext cx="2717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000" dirty="0">
                <a:latin typeface="Calibri" charset="0"/>
                <a:ea typeface="Calibri" charset="0"/>
                <a:cs typeface="Calibri" charset="0"/>
              </a:rPr>
              <a:t>Proposed System - Exact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07163" y="4742546"/>
            <a:ext cx="3204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000" dirty="0">
                <a:latin typeface="Calibri" charset="0"/>
                <a:ea typeface="Calibri" charset="0"/>
                <a:cs typeface="Calibri" charset="0"/>
              </a:rPr>
              <a:t>Proposed System </a:t>
            </a:r>
            <a:r>
              <a:rPr lang="mr-IN" sz="20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CA" sz="2000" dirty="0">
                <a:latin typeface="Calibri" charset="0"/>
                <a:ea typeface="Calibri" charset="0"/>
                <a:cs typeface="Calibri" charset="0"/>
              </a:rPr>
              <a:t> Associate</a:t>
            </a:r>
          </a:p>
        </p:txBody>
      </p:sp>
    </p:spTree>
    <p:extLst>
      <p:ext uri="{BB962C8B-B14F-4D97-AF65-F5344CB8AC3E}">
        <p14:creationId xmlns:p14="http://schemas.microsoft.com/office/powerpoint/2010/main" val="13696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39" grpId="0"/>
      <p:bldP spid="39" grpId="1"/>
      <p:bldP spid="42" grpId="0" animBg="1"/>
      <p:bldP spid="42" grpId="1" animBg="1"/>
      <p:bldP spid="43" grpId="0"/>
      <p:bldP spid="43" grpId="1"/>
      <p:bldP spid="45" grpId="0"/>
      <p:bldP spid="45" grpId="1"/>
      <p:bldP spid="3" grpId="0"/>
      <p:bldP spid="3" grpId="1"/>
      <p:bldP spid="4" grpId="0"/>
      <p:bldP spid="4" grpId="1"/>
      <p:bldP spid="27" grpId="0" animBg="1"/>
      <p:bldP spid="27" grpId="1" animBg="1"/>
      <p:bldP spid="28" grpId="0" animBg="1"/>
      <p:bldP spid="28" grpId="1" animBg="1"/>
      <p:bldP spid="6" grpId="0"/>
      <p:bldP spid="6" grpId="1"/>
      <p:bldP spid="7" grpId="0"/>
      <p:bldP spid="7" grpId="1"/>
      <p:bldP spid="10" grpId="0"/>
      <p:bldP spid="10" grpId="1"/>
      <p:bldP spid="44" grpId="0"/>
      <p:bldP spid="46" grpId="0"/>
      <p:bldP spid="47" grpId="0" animBg="1"/>
      <p:bldP spid="48" grpId="0"/>
      <p:bldP spid="49" grpId="0"/>
      <p:bldP spid="50" grpId="0"/>
      <p:bldP spid="51" grpId="0"/>
      <p:bldP spid="52" grpId="0" animBg="1"/>
      <p:bldP spid="53" grpId="0" animBg="1"/>
      <p:bldP spid="54" grpId="0"/>
      <p:bldP spid="55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50AADF29-C704-48DE-9174-FA3D4C1522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371820"/>
              </p:ext>
            </p:extLst>
          </p:nvPr>
        </p:nvGraphicFramePr>
        <p:xfrm>
          <a:off x="291237" y="303026"/>
          <a:ext cx="6362951" cy="290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4">
            <a:extLst>
              <a:ext uri="{FF2B5EF4-FFF2-40B4-BE49-F238E27FC236}">
                <a16:creationId xmlns:a16="http://schemas.microsoft.com/office/drawing/2014/main" id="{A2EB22F5-F5BB-478E-BE1B-4296CCD8E7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287103"/>
              </p:ext>
            </p:extLst>
          </p:nvPr>
        </p:nvGraphicFramePr>
        <p:xfrm>
          <a:off x="415438" y="3486598"/>
          <a:ext cx="6238750" cy="2842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A2D40E4-B8E4-924D-AC19-5A4BB1DB1B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9528234"/>
              </p:ext>
            </p:extLst>
          </p:nvPr>
        </p:nvGraphicFramePr>
        <p:xfrm>
          <a:off x="6945715" y="2412001"/>
          <a:ext cx="3937603" cy="3094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28273" y="4261489"/>
            <a:ext cx="365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During recent years # of opportunities &amp; applicants increased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42731" y="390369"/>
            <a:ext cx="4427261" cy="132556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Applicant &amp; Opportunity Trend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FF4829-68FE-4CC0-BC4B-D8B905D35500}"/>
              </a:ext>
            </a:extLst>
          </p:cNvPr>
          <p:cNvSpPr/>
          <p:nvPr/>
        </p:nvSpPr>
        <p:spPr>
          <a:xfrm>
            <a:off x="6951664" y="1670213"/>
            <a:ext cx="4209394" cy="45719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16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658911"/>
              </p:ext>
            </p:extLst>
          </p:nvPr>
        </p:nvGraphicFramePr>
        <p:xfrm>
          <a:off x="359238" y="1777962"/>
          <a:ext cx="4729728" cy="2822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901560"/>
              </p:ext>
            </p:extLst>
          </p:nvPr>
        </p:nvGraphicFramePr>
        <p:xfrm>
          <a:off x="5634966" y="1761541"/>
          <a:ext cx="5988342" cy="291810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46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0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0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71810" marR="7181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71810" marR="7181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71810" marR="7181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solidFill>
                          <a:schemeClr val="tx1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71810" marR="7181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64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Oldest</a:t>
                      </a:r>
                    </a:p>
                  </a:txBody>
                  <a:tcPr marL="71810" marR="71810" marT="0" marB="0">
                    <a:solidFill>
                      <a:srgbClr val="F5335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0.50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1.02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486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1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Old &amp; Not Popular</a:t>
                      </a:r>
                    </a:p>
                  </a:txBody>
                  <a:tcPr marL="71810" marR="71810" marT="0" marB="0">
                    <a:solidFill>
                      <a:srgbClr val="F5335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1.36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1.09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264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Extreme #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 Applicants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71810" marR="71810" marT="0" marB="0">
                    <a:solidFill>
                      <a:srgbClr val="F5335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191.30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14.71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118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New &amp; Not Popular</a:t>
                      </a:r>
                    </a:p>
                  </a:txBody>
                  <a:tcPr marL="71810" marR="7181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5.84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37.81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67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3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Newest</a:t>
                      </a:r>
                      <a:r>
                        <a:rPr lang="en-US" sz="1200" baseline="0">
                          <a:solidFill>
                            <a:schemeClr val="tx1"/>
                          </a:solidFill>
                          <a:effectLst/>
                          <a:latin typeface="Lato" charset="0"/>
                          <a:ea typeface="Lato" charset="0"/>
                          <a:cs typeface="Lato" charset="0"/>
                        </a:rPr>
                        <a:t> &amp; Not Popular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marL="71810" marR="7181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4.98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10.08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53</a:t>
                      </a:r>
                    </a:p>
                  </a:txBody>
                  <a:tcPr marL="71810" marR="7181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89610" y="4907121"/>
            <a:ext cx="5849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Newest &amp; Not Popular and New &amp; Not Popular groups show the most potential for betterment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51356" y="2268638"/>
            <a:ext cx="469679" cy="2420186"/>
            <a:chOff x="7603204" y="2151138"/>
            <a:chExt cx="479878" cy="24727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206" y="3623577"/>
              <a:ext cx="479876" cy="4798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204" y="2151138"/>
              <a:ext cx="407091" cy="40709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205" y="2652799"/>
              <a:ext cx="407091" cy="4070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206" y="3168865"/>
              <a:ext cx="407091" cy="40709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206" y="4144002"/>
              <a:ext cx="479876" cy="479876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53166" y="4950148"/>
            <a:ext cx="50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Five groups (clusters) represent all opportunities 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31810" y="124639"/>
            <a:ext cx="10515600" cy="1325563"/>
          </a:xfrm>
        </p:spPr>
        <p:txBody>
          <a:bodyPr/>
          <a:lstStyle/>
          <a:p>
            <a:r>
              <a:rPr lang="en-US" dirty="0"/>
              <a:t>Grouping Opportunities 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37A2180F-ABC2-4EF3-9AE1-A8A082F72AD3}"/>
              </a:ext>
            </a:extLst>
          </p:cNvPr>
          <p:cNvSpPr txBox="1"/>
          <p:nvPr/>
        </p:nvSpPr>
        <p:spPr>
          <a:xfrm>
            <a:off x="7858191" y="1871822"/>
            <a:ext cx="1415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/>
              <a:t># Applications</a:t>
            </a:r>
            <a:endParaRPr lang="en-CA" sz="1500" b="1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E9E397A-794E-459E-A6F6-BF0C8AC7B984}"/>
              </a:ext>
            </a:extLst>
          </p:cNvPr>
          <p:cNvSpPr txBox="1"/>
          <p:nvPr/>
        </p:nvSpPr>
        <p:spPr>
          <a:xfrm>
            <a:off x="10501012" y="1714640"/>
            <a:ext cx="935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/>
              <a:t>Recency</a:t>
            </a:r>
            <a:r>
              <a:rPr lang="en-US" sz="1500" b="1" dirty="0"/>
              <a:t> </a:t>
            </a:r>
          </a:p>
          <a:p>
            <a:pPr algn="ctr"/>
            <a:r>
              <a:rPr lang="en-US" sz="1500" b="1" dirty="0"/>
              <a:t>(weeks)</a:t>
            </a:r>
            <a:endParaRPr lang="en-CA" sz="1300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B82A234-0149-4F99-9601-217F4D5DB470}"/>
              </a:ext>
            </a:extLst>
          </p:cNvPr>
          <p:cNvSpPr txBox="1"/>
          <p:nvPr/>
        </p:nvSpPr>
        <p:spPr>
          <a:xfrm>
            <a:off x="9101894" y="1871822"/>
            <a:ext cx="12120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/>
              <a:t># Opening</a:t>
            </a:r>
            <a:endParaRPr lang="en-CA" sz="1500" b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DB722C-0464-4657-846F-8B42318795C7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0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3B1FB52-E468-DB44-991D-0C52411ED7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429706"/>
              </p:ext>
            </p:extLst>
          </p:nvPr>
        </p:nvGraphicFramePr>
        <p:xfrm>
          <a:off x="6845680" y="503214"/>
          <a:ext cx="5257800" cy="5713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21">
            <a:extLst>
              <a:ext uri="{FF2B5EF4-FFF2-40B4-BE49-F238E27FC236}">
                <a16:creationId xmlns:a16="http://schemas.microsoft.com/office/drawing/2014/main" id="{6ADB2184-4880-4CBF-97E4-E1A603F35546}"/>
              </a:ext>
            </a:extLst>
          </p:cNvPr>
          <p:cNvSpPr/>
          <p:nvPr/>
        </p:nvSpPr>
        <p:spPr>
          <a:xfrm>
            <a:off x="10304206" y="1162630"/>
            <a:ext cx="1688015" cy="1718222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24">
            <a:extLst>
              <a:ext uri="{FF2B5EF4-FFF2-40B4-BE49-F238E27FC236}">
                <a16:creationId xmlns:a16="http://schemas.microsoft.com/office/drawing/2014/main" id="{DC8FC5A1-BE30-4167-B1E2-CAF584B8339E}"/>
              </a:ext>
            </a:extLst>
          </p:cNvPr>
          <p:cNvGrpSpPr/>
          <p:nvPr/>
        </p:nvGrpSpPr>
        <p:grpSpPr>
          <a:xfrm>
            <a:off x="7849917" y="2156345"/>
            <a:ext cx="2872795" cy="2407003"/>
            <a:chOff x="971997" y="1904535"/>
            <a:chExt cx="2862676" cy="2384182"/>
          </a:xfrm>
        </p:grpSpPr>
        <p:sp>
          <p:nvSpPr>
            <p:cNvPr id="9" name="Oval 25">
              <a:extLst>
                <a:ext uri="{FF2B5EF4-FFF2-40B4-BE49-F238E27FC236}">
                  <a16:creationId xmlns:a16="http://schemas.microsoft.com/office/drawing/2014/main" id="{6DA371F6-BBBC-4A4C-BBB3-8C931A2535A4}"/>
                </a:ext>
              </a:extLst>
            </p:cNvPr>
            <p:cNvSpPr/>
            <p:nvPr/>
          </p:nvSpPr>
          <p:spPr>
            <a:xfrm>
              <a:off x="971997" y="1904535"/>
              <a:ext cx="2240810" cy="2240806"/>
            </a:xfrm>
            <a:prstGeom prst="ellips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9C7E4A6E-8566-4E46-B15A-AE8FC4AC573B}"/>
                </a:ext>
              </a:extLst>
            </p:cNvPr>
            <p:cNvGrpSpPr/>
            <p:nvPr/>
          </p:nvGrpSpPr>
          <p:grpSpPr>
            <a:xfrm>
              <a:off x="1760027" y="2229921"/>
              <a:ext cx="2074646" cy="1877803"/>
              <a:chOff x="6185282" y="2020290"/>
              <a:chExt cx="2276100" cy="1985794"/>
            </a:xfrm>
          </p:grpSpPr>
          <p:sp>
            <p:nvSpPr>
              <p:cNvPr id="12" name="Oval 28">
                <a:extLst>
                  <a:ext uri="{FF2B5EF4-FFF2-40B4-BE49-F238E27FC236}">
                    <a16:creationId xmlns:a16="http://schemas.microsoft.com/office/drawing/2014/main" id="{F013F110-2C13-4DCA-9F59-0A6E58946786}"/>
                  </a:ext>
                </a:extLst>
              </p:cNvPr>
              <p:cNvSpPr/>
              <p:nvPr/>
            </p:nvSpPr>
            <p:spPr>
              <a:xfrm>
                <a:off x="6185282" y="2020290"/>
                <a:ext cx="1985790" cy="1985794"/>
              </a:xfrm>
              <a:prstGeom prst="ellipse">
                <a:avLst/>
              </a:prstGeom>
              <a:solidFill>
                <a:srgbClr val="404042"/>
              </a:solidFill>
              <a:ln>
                <a:solidFill>
                  <a:srgbClr val="2B33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29">
                <a:extLst>
                  <a:ext uri="{FF2B5EF4-FFF2-40B4-BE49-F238E27FC236}">
                    <a16:creationId xmlns:a16="http://schemas.microsoft.com/office/drawing/2014/main" id="{0390F43B-2EC9-4AB5-95AB-2D4698FC8DE8}"/>
                  </a:ext>
                </a:extLst>
              </p:cNvPr>
              <p:cNvSpPr txBox="1"/>
              <p:nvPr/>
            </p:nvSpPr>
            <p:spPr>
              <a:xfrm>
                <a:off x="6390301" y="2441919"/>
                <a:ext cx="2071081" cy="838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200">
                    <a:solidFill>
                      <a:schemeClr val="bg1"/>
                    </a:solidFill>
                    <a:latin typeface="Verdana Pro Light" panose="020B0304030504040204" pitchFamily="34" charset="0"/>
                    <a:ea typeface="Verdana" panose="020B0604030504040204" pitchFamily="34" charset="0"/>
                    <a:cs typeface="Cambria Math" charset="0"/>
                  </a:rPr>
                  <a:t>55</a:t>
                </a:r>
                <a:r>
                  <a:rPr lang="id-ID" sz="5200">
                    <a:solidFill>
                      <a:schemeClr val="bg1"/>
                    </a:solidFill>
                    <a:latin typeface="Verdana Pro Light" panose="020B0304030504040204" pitchFamily="34" charset="0"/>
                    <a:ea typeface="Verdana" panose="020B0604030504040204" pitchFamily="34" charset="0"/>
                    <a:cs typeface="Cambria Math" charset="0"/>
                  </a:rPr>
                  <a:t>%</a:t>
                </a:r>
                <a:endParaRPr lang="en-US" sz="5200">
                  <a:solidFill>
                    <a:schemeClr val="bg1"/>
                  </a:solidFill>
                  <a:latin typeface="Verdana Pro Light" panose="020B0304030504040204" pitchFamily="34" charset="0"/>
                  <a:ea typeface="Verdana" panose="020B0604030504040204" pitchFamily="34" charset="0"/>
                  <a:cs typeface="Cambria Math" charset="0"/>
                </a:endParaRPr>
              </a:p>
            </p:txBody>
          </p:sp>
          <p:sp>
            <p:nvSpPr>
              <p:cNvPr id="14" name="Rectangle 30">
                <a:extLst>
                  <a:ext uri="{FF2B5EF4-FFF2-40B4-BE49-F238E27FC236}">
                    <a16:creationId xmlns:a16="http://schemas.microsoft.com/office/drawing/2014/main" id="{E486C870-97F5-4BF1-A25B-2C3610A8CD3B}"/>
                  </a:ext>
                </a:extLst>
              </p:cNvPr>
              <p:cNvSpPr/>
              <p:nvPr/>
            </p:nvSpPr>
            <p:spPr>
              <a:xfrm>
                <a:off x="6313236" y="3222984"/>
                <a:ext cx="1815606" cy="5158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Opportunities has no applicants</a:t>
                </a:r>
              </a:p>
            </p:txBody>
          </p:sp>
        </p:grpSp>
        <p:sp>
          <p:nvSpPr>
            <p:cNvPr id="11" name="Arc 27">
              <a:extLst>
                <a:ext uri="{FF2B5EF4-FFF2-40B4-BE49-F238E27FC236}">
                  <a16:creationId xmlns:a16="http://schemas.microsoft.com/office/drawing/2014/main" id="{C6455753-E4CE-40A9-A047-E48315FC2F41}"/>
                </a:ext>
              </a:extLst>
            </p:cNvPr>
            <p:cNvSpPr/>
            <p:nvPr/>
          </p:nvSpPr>
          <p:spPr>
            <a:xfrm>
              <a:off x="1566333" y="2048925"/>
              <a:ext cx="2239792" cy="2239792"/>
            </a:xfrm>
            <a:prstGeom prst="arc">
              <a:avLst>
                <a:gd name="adj1" fmla="val 3961274"/>
                <a:gd name="adj2" fmla="val 16709347"/>
              </a:avLst>
            </a:prstGeom>
            <a:ln w="381000">
              <a:gradFill>
                <a:gsLst>
                  <a:gs pos="23000">
                    <a:srgbClr val="F84C04"/>
                  </a:gs>
                  <a:gs pos="100000">
                    <a:srgbClr val="F9CD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358816" y="91546"/>
            <a:ext cx="5633405" cy="132556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Application Distribution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F4829-68FE-4CC0-BC4B-D8B905D35500}"/>
              </a:ext>
            </a:extLst>
          </p:cNvPr>
          <p:cNvSpPr/>
          <p:nvPr/>
        </p:nvSpPr>
        <p:spPr>
          <a:xfrm>
            <a:off x="6951665" y="1336224"/>
            <a:ext cx="4209394" cy="45719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252070"/>
              </p:ext>
            </p:extLst>
          </p:nvPr>
        </p:nvGraphicFramePr>
        <p:xfrm>
          <a:off x="339939" y="-609767"/>
          <a:ext cx="6291841" cy="4297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9132467"/>
              </p:ext>
            </p:extLst>
          </p:nvPr>
        </p:nvGraphicFramePr>
        <p:xfrm>
          <a:off x="-18576" y="2995851"/>
          <a:ext cx="6505741" cy="3970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6389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0" y="90447"/>
            <a:ext cx="10515600" cy="1325563"/>
          </a:xfrm>
        </p:spPr>
        <p:txBody>
          <a:bodyPr/>
          <a:lstStyle/>
          <a:p>
            <a:r>
              <a:rPr lang="en-US" dirty="0"/>
              <a:t>Current Recommender Observations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9281" y="4144930"/>
            <a:ext cx="10515600" cy="70547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Not favoring least applied opportunities</a:t>
            </a:r>
          </a:p>
        </p:txBody>
      </p:sp>
      <p:sp>
        <p:nvSpPr>
          <p:cNvPr id="6" name="Freeform 5"/>
          <p:cNvSpPr/>
          <p:nvPr/>
        </p:nvSpPr>
        <p:spPr>
          <a:xfrm rot="5400000">
            <a:off x="1212504" y="4294981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 rot="5400000">
            <a:off x="1212504" y="2788976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5400000">
            <a:off x="1179899" y="3556589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5400000">
            <a:off x="1213725" y="2018378"/>
            <a:ext cx="401516" cy="401516"/>
          </a:xfrm>
          <a:custGeom>
            <a:avLst/>
            <a:gdLst>
              <a:gd name="connsiteX0" fmla="*/ 610576 w 1192090"/>
              <a:gd name="connsiteY0" fmla="*/ 269416 h 1192090"/>
              <a:gd name="connsiteX1" fmla="*/ 557442 w 1192090"/>
              <a:gd name="connsiteY1" fmla="*/ 291424 h 1192090"/>
              <a:gd name="connsiteX2" fmla="*/ 479614 w 1192090"/>
              <a:gd name="connsiteY2" fmla="*/ 369253 h 1192090"/>
              <a:gd name="connsiteX3" fmla="*/ 478146 w 1192090"/>
              <a:gd name="connsiteY3" fmla="*/ 371464 h 1192090"/>
              <a:gd name="connsiteX4" fmla="*/ 254468 w 1192090"/>
              <a:gd name="connsiteY4" fmla="*/ 595142 h 1192090"/>
              <a:gd name="connsiteX5" fmla="*/ 254468 w 1192090"/>
              <a:gd name="connsiteY5" fmla="*/ 701409 h 1192090"/>
              <a:gd name="connsiteX6" fmla="*/ 332296 w 1192090"/>
              <a:gd name="connsiteY6" fmla="*/ 779237 h 1192090"/>
              <a:gd name="connsiteX7" fmla="*/ 438563 w 1192090"/>
              <a:gd name="connsiteY7" fmla="*/ 779237 h 1192090"/>
              <a:gd name="connsiteX8" fmla="*/ 610947 w 1192090"/>
              <a:gd name="connsiteY8" fmla="*/ 606853 h 1192090"/>
              <a:gd name="connsiteX9" fmla="*/ 783287 w 1192090"/>
              <a:gd name="connsiteY9" fmla="*/ 779193 h 1192090"/>
              <a:gd name="connsiteX10" fmla="*/ 889554 w 1192090"/>
              <a:gd name="connsiteY10" fmla="*/ 779193 h 1192090"/>
              <a:gd name="connsiteX11" fmla="*/ 967382 w 1192090"/>
              <a:gd name="connsiteY11" fmla="*/ 701365 h 1192090"/>
              <a:gd name="connsiteX12" fmla="*/ 967382 w 1192090"/>
              <a:gd name="connsiteY12" fmla="*/ 595098 h 1192090"/>
              <a:gd name="connsiteX13" fmla="*/ 743531 w 1192090"/>
              <a:gd name="connsiteY13" fmla="*/ 371246 h 1192090"/>
              <a:gd name="connsiteX14" fmla="*/ 742236 w 1192090"/>
              <a:gd name="connsiteY14" fmla="*/ 369297 h 1192090"/>
              <a:gd name="connsiteX15" fmla="*/ 664408 w 1192090"/>
              <a:gd name="connsiteY15" fmla="*/ 291468 h 1192090"/>
              <a:gd name="connsiteX16" fmla="*/ 611275 w 1192090"/>
              <a:gd name="connsiteY16" fmla="*/ 269460 h 1192090"/>
              <a:gd name="connsiteX17" fmla="*/ 611038 w 1192090"/>
              <a:gd name="connsiteY17" fmla="*/ 269506 h 1192090"/>
              <a:gd name="connsiteX18" fmla="*/ 596045 w 1192090"/>
              <a:gd name="connsiteY18" fmla="*/ 0 h 1192090"/>
              <a:gd name="connsiteX19" fmla="*/ 1192090 w 1192090"/>
              <a:gd name="connsiteY19" fmla="*/ 596045 h 1192090"/>
              <a:gd name="connsiteX20" fmla="*/ 596045 w 1192090"/>
              <a:gd name="connsiteY20" fmla="*/ 1192090 h 1192090"/>
              <a:gd name="connsiteX21" fmla="*/ 0 w 1192090"/>
              <a:gd name="connsiteY21" fmla="*/ 596045 h 1192090"/>
              <a:gd name="connsiteX22" fmla="*/ 596045 w 1192090"/>
              <a:gd name="connsiteY22" fmla="*/ 0 h 119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92090" h="1192090">
                <a:moveTo>
                  <a:pt x="610576" y="269416"/>
                </a:moveTo>
                <a:cubicBezTo>
                  <a:pt x="591345" y="269416"/>
                  <a:pt x="572115" y="276752"/>
                  <a:pt x="557442" y="291424"/>
                </a:cubicBezTo>
                <a:lnTo>
                  <a:pt x="479614" y="369253"/>
                </a:lnTo>
                <a:lnTo>
                  <a:pt x="478146" y="371464"/>
                </a:lnTo>
                <a:lnTo>
                  <a:pt x="254468" y="595142"/>
                </a:lnTo>
                <a:cubicBezTo>
                  <a:pt x="225123" y="624487"/>
                  <a:pt x="225123" y="672064"/>
                  <a:pt x="254468" y="701409"/>
                </a:cubicBezTo>
                <a:lnTo>
                  <a:pt x="332296" y="779237"/>
                </a:lnTo>
                <a:cubicBezTo>
                  <a:pt x="361641" y="808582"/>
                  <a:pt x="409218" y="808582"/>
                  <a:pt x="438563" y="779237"/>
                </a:cubicBezTo>
                <a:lnTo>
                  <a:pt x="610947" y="606853"/>
                </a:lnTo>
                <a:lnTo>
                  <a:pt x="783287" y="779193"/>
                </a:lnTo>
                <a:cubicBezTo>
                  <a:pt x="812632" y="808538"/>
                  <a:pt x="860209" y="808538"/>
                  <a:pt x="889554" y="779193"/>
                </a:cubicBezTo>
                <a:lnTo>
                  <a:pt x="967382" y="701365"/>
                </a:lnTo>
                <a:cubicBezTo>
                  <a:pt x="996727" y="672020"/>
                  <a:pt x="996727" y="624443"/>
                  <a:pt x="967382" y="595098"/>
                </a:cubicBezTo>
                <a:lnTo>
                  <a:pt x="743531" y="371246"/>
                </a:lnTo>
                <a:lnTo>
                  <a:pt x="742236" y="369297"/>
                </a:lnTo>
                <a:lnTo>
                  <a:pt x="664408" y="291468"/>
                </a:lnTo>
                <a:cubicBezTo>
                  <a:pt x="649736" y="276796"/>
                  <a:pt x="630505" y="269460"/>
                  <a:pt x="611275" y="269460"/>
                </a:cubicBezTo>
                <a:lnTo>
                  <a:pt x="611038" y="269506"/>
                </a:lnTo>
                <a:close/>
                <a:moveTo>
                  <a:pt x="596045" y="0"/>
                </a:moveTo>
                <a:cubicBezTo>
                  <a:pt x="925232" y="0"/>
                  <a:pt x="1192090" y="266858"/>
                  <a:pt x="1192090" y="596045"/>
                </a:cubicBezTo>
                <a:cubicBezTo>
                  <a:pt x="1192090" y="925232"/>
                  <a:pt x="925232" y="1192090"/>
                  <a:pt x="596045" y="1192090"/>
                </a:cubicBezTo>
                <a:cubicBezTo>
                  <a:pt x="266858" y="1192090"/>
                  <a:pt x="0" y="925232"/>
                  <a:pt x="0" y="596045"/>
                </a:cubicBezTo>
                <a:cubicBezTo>
                  <a:pt x="0" y="266858"/>
                  <a:pt x="266858" y="0"/>
                  <a:pt x="596045" y="0"/>
                </a:cubicBezTo>
                <a:close/>
              </a:path>
            </a:pathLst>
          </a:custGeom>
          <a:solidFill>
            <a:srgbClr val="375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69281" y="1945826"/>
            <a:ext cx="4446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Prioritizes organization</a:t>
            </a:r>
          </a:p>
          <a:p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69281" y="2587796"/>
            <a:ext cx="49717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Countries suggested randomly </a:t>
            </a:r>
          </a:p>
          <a:p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869281" y="3360199"/>
            <a:ext cx="598805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Skill and Background only match exactly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690BAD-3214-465E-83F0-D68350927570}"/>
              </a:ext>
            </a:extLst>
          </p:cNvPr>
          <p:cNvSpPr/>
          <p:nvPr/>
        </p:nvSpPr>
        <p:spPr>
          <a:xfrm>
            <a:off x="775569" y="1320115"/>
            <a:ext cx="10228082" cy="48492"/>
          </a:xfrm>
          <a:prstGeom prst="rect">
            <a:avLst/>
          </a:prstGeom>
          <a:solidFill>
            <a:srgbClr val="ACACAC"/>
          </a:solidFill>
          <a:ln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7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5112" y="539886"/>
            <a:ext cx="5355725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chemeClr val="bg1"/>
                </a:solidFill>
              </a:rPr>
              <a:t>The Recommendation System</a:t>
            </a:r>
            <a:endParaRPr lang="en-US" sz="5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Light Bulb and Gear">
            <a:extLst>
              <a:ext uri="{FF2B5EF4-FFF2-40B4-BE49-F238E27FC236}">
                <a16:creationId xmlns:a16="http://schemas.microsoft.com/office/drawing/2014/main" id="{684E04BC-5A7F-1143-A0B8-D9ABECE5C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6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Analytical Hierarchy Process (AHP)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9420D5-64F2-4ACD-B71E-9C9109CE95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89404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167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AHP Structure</a:t>
            </a:r>
          </a:p>
        </p:txBody>
      </p:sp>
      <p:sp>
        <p:nvSpPr>
          <p:cNvPr id="38" name="Freeform 37"/>
          <p:cNvSpPr/>
          <p:nvPr/>
        </p:nvSpPr>
        <p:spPr>
          <a:xfrm>
            <a:off x="1069624" y="2853698"/>
            <a:ext cx="137070" cy="23667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66747"/>
                </a:lnTo>
                <a:lnTo>
                  <a:pt x="137070" y="23667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eform 38"/>
          <p:cNvSpPr/>
          <p:nvPr/>
        </p:nvSpPr>
        <p:spPr>
          <a:xfrm>
            <a:off x="1069624" y="2853698"/>
            <a:ext cx="137070" cy="171794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717947"/>
                </a:lnTo>
                <a:lnTo>
                  <a:pt x="137070" y="171794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reeform 39"/>
          <p:cNvSpPr/>
          <p:nvPr/>
        </p:nvSpPr>
        <p:spPr>
          <a:xfrm>
            <a:off x="1069624" y="2853698"/>
            <a:ext cx="137070" cy="10691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069148"/>
                </a:lnTo>
                <a:lnTo>
                  <a:pt x="137070" y="10691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 40"/>
          <p:cNvSpPr/>
          <p:nvPr/>
        </p:nvSpPr>
        <p:spPr>
          <a:xfrm>
            <a:off x="1069624" y="2853698"/>
            <a:ext cx="137070" cy="42034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20348"/>
                </a:lnTo>
                <a:lnTo>
                  <a:pt x="137070" y="42034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form 42"/>
          <p:cNvSpPr/>
          <p:nvPr/>
        </p:nvSpPr>
        <p:spPr>
          <a:xfrm>
            <a:off x="3856720" y="1747998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Ranking Position</a:t>
            </a:r>
          </a:p>
        </p:txBody>
      </p:sp>
      <p:sp>
        <p:nvSpPr>
          <p:cNvPr id="44" name="Freeform 43"/>
          <p:cNvSpPr/>
          <p:nvPr/>
        </p:nvSpPr>
        <p:spPr>
          <a:xfrm>
            <a:off x="978243" y="2396797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Country: W=20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06694" y="2204899"/>
            <a:ext cx="7776456" cy="3892796"/>
            <a:chOff x="228451" y="2338764"/>
            <a:chExt cx="7776456" cy="3892796"/>
          </a:xfrm>
        </p:grpSpPr>
        <p:sp>
          <p:nvSpPr>
            <p:cNvPr id="6" name="Freeform 5"/>
            <p:cNvSpPr/>
            <p:nvPr/>
          </p:nvSpPr>
          <p:spPr>
            <a:xfrm>
              <a:off x="69540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 6"/>
            <p:cNvSpPr/>
            <p:nvPr/>
          </p:nvSpPr>
          <p:spPr>
            <a:xfrm>
              <a:off x="69540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69540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69540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213855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5848334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5848334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5848334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5848334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6168135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7426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 16"/>
            <p:cNvSpPr/>
            <p:nvPr/>
          </p:nvSpPr>
          <p:spPr>
            <a:xfrm>
              <a:off x="47426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47426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 18"/>
            <p:cNvSpPr/>
            <p:nvPr/>
          </p:nvSpPr>
          <p:spPr>
            <a:xfrm>
              <a:off x="47426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5108154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3335378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2878476" y="95949"/>
                  </a:lnTo>
                  <a:lnTo>
                    <a:pt x="2878476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3636933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3636933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3636933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3636933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 25"/>
            <p:cNvSpPr/>
            <p:nvPr/>
          </p:nvSpPr>
          <p:spPr>
            <a:xfrm>
              <a:off x="2896753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95949"/>
                  </a:lnTo>
                  <a:lnTo>
                    <a:pt x="1105700" y="95949"/>
                  </a:lnTo>
                  <a:lnTo>
                    <a:pt x="110570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 26"/>
            <p:cNvSpPr/>
            <p:nvPr/>
          </p:nvSpPr>
          <p:spPr>
            <a:xfrm>
              <a:off x="25312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25312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25312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25312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2851033" y="2987563"/>
              <a:ext cx="9144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1425532" y="3636363"/>
              <a:ext cx="137070" cy="23667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366747"/>
                  </a:lnTo>
                  <a:lnTo>
                    <a:pt x="137070" y="23667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1425532" y="3636363"/>
              <a:ext cx="137070" cy="171794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717947"/>
                  </a:lnTo>
                  <a:lnTo>
                    <a:pt x="137070" y="1717947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1425532" y="3636363"/>
              <a:ext cx="137070" cy="10691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069148"/>
                  </a:lnTo>
                  <a:lnTo>
                    <a:pt x="137070" y="10691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1425532" y="3636363"/>
              <a:ext cx="137070" cy="4203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20348"/>
                  </a:lnTo>
                  <a:lnTo>
                    <a:pt x="137070" y="42034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1791052" y="2987563"/>
              <a:ext cx="1105700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05700" y="0"/>
                  </a:moveTo>
                  <a:lnTo>
                    <a:pt x="1105700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form 36"/>
            <p:cNvSpPr/>
            <p:nvPr/>
          </p:nvSpPr>
          <p:spPr>
            <a:xfrm>
              <a:off x="2896753" y="2338764"/>
              <a:ext cx="438625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38625" y="0"/>
                  </a:moveTo>
                  <a:lnTo>
                    <a:pt x="438625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reeform 41"/>
            <p:cNvSpPr/>
            <p:nvPr/>
          </p:nvSpPr>
          <p:spPr>
            <a:xfrm>
              <a:off x="456901" y="2338764"/>
              <a:ext cx="2878476" cy="19189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8476" y="0"/>
                  </a:moveTo>
                  <a:lnTo>
                    <a:pt x="2878476" y="95949"/>
                  </a:lnTo>
                  <a:lnTo>
                    <a:pt x="0" y="95949"/>
                  </a:lnTo>
                  <a:lnTo>
                    <a:pt x="0" y="19189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Freeform 44"/>
            <p:cNvSpPr/>
            <p:nvPr/>
          </p:nvSpPr>
          <p:spPr>
            <a:xfrm>
              <a:off x="2284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228451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Neighbor:75%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228451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Associated Country:60%</a:t>
              </a:r>
            </a:p>
          </p:txBody>
        </p:sp>
        <p:sp>
          <p:nvSpPr>
            <p:cNvPr id="48" name="Freeform 47"/>
            <p:cNvSpPr/>
            <p:nvPr/>
          </p:nvSpPr>
          <p:spPr>
            <a:xfrm>
              <a:off x="228451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Other Country:30%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439852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Skill: W=40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1334151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1:(40/n)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15626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15626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5626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5626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55" name="Freeform 54"/>
            <p:cNvSpPr/>
            <p:nvPr/>
          </p:nvSpPr>
          <p:spPr>
            <a:xfrm>
              <a:off x="24398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2:(40/n)</a:t>
              </a:r>
            </a:p>
          </p:txBody>
        </p:sp>
        <p:sp>
          <p:nvSpPr>
            <p:cNvPr id="56" name="Freeform 55"/>
            <p:cNvSpPr/>
            <p:nvPr/>
          </p:nvSpPr>
          <p:spPr>
            <a:xfrm>
              <a:off x="2668302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2668302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668302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2668302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545552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Skill n:(40/n)</a:t>
              </a: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774003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774003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774003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774003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756954" y="2530662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Background: W=40</a:t>
              </a:r>
            </a:p>
          </p:txBody>
        </p:sp>
        <p:sp>
          <p:nvSpPr>
            <p:cNvPr id="66" name="Freeform 65"/>
            <p:cNvSpPr/>
            <p:nvPr/>
          </p:nvSpPr>
          <p:spPr>
            <a:xfrm>
              <a:off x="4651253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1:(40/n)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48797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48797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48797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48797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57569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2:(40/n)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5985404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5985404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4" name="Freeform 73"/>
            <p:cNvSpPr/>
            <p:nvPr/>
          </p:nvSpPr>
          <p:spPr>
            <a:xfrm>
              <a:off x="5985404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985404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  <p:sp>
          <p:nvSpPr>
            <p:cNvPr id="76" name="Freeform 75"/>
            <p:cNvSpPr/>
            <p:nvPr/>
          </p:nvSpPr>
          <p:spPr>
            <a:xfrm>
              <a:off x="6862654" y="31794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Background n:(40/n)</a:t>
              </a:r>
            </a:p>
          </p:txBody>
        </p:sp>
        <p:sp>
          <p:nvSpPr>
            <p:cNvPr id="77" name="Freeform 76"/>
            <p:cNvSpPr/>
            <p:nvPr/>
          </p:nvSpPr>
          <p:spPr>
            <a:xfrm>
              <a:off x="7091105" y="3828261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Self:100%</a:t>
              </a:r>
            </a:p>
          </p:txBody>
        </p:sp>
        <p:sp>
          <p:nvSpPr>
            <p:cNvPr id="78" name="Freeform 77"/>
            <p:cNvSpPr/>
            <p:nvPr/>
          </p:nvSpPr>
          <p:spPr>
            <a:xfrm>
              <a:off x="7091105" y="44770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1:80%</a:t>
              </a:r>
            </a:p>
          </p:txBody>
        </p:sp>
        <p:sp>
          <p:nvSpPr>
            <p:cNvPr id="79" name="Freeform 78"/>
            <p:cNvSpPr/>
            <p:nvPr/>
          </p:nvSpPr>
          <p:spPr>
            <a:xfrm>
              <a:off x="7091105" y="5125860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2:75%</a:t>
              </a:r>
            </a:p>
          </p:txBody>
        </p:sp>
        <p:sp>
          <p:nvSpPr>
            <p:cNvPr id="80" name="Freeform 79"/>
            <p:cNvSpPr/>
            <p:nvPr/>
          </p:nvSpPr>
          <p:spPr>
            <a:xfrm>
              <a:off x="7091105" y="5774659"/>
              <a:ext cx="913802" cy="456901"/>
            </a:xfrm>
            <a:custGeom>
              <a:avLst/>
              <a:gdLst>
                <a:gd name="connsiteX0" fmla="*/ 0 w 913802"/>
                <a:gd name="connsiteY0" fmla="*/ 0 h 456901"/>
                <a:gd name="connsiteX1" fmla="*/ 913802 w 913802"/>
                <a:gd name="connsiteY1" fmla="*/ 0 h 456901"/>
                <a:gd name="connsiteX2" fmla="*/ 913802 w 913802"/>
                <a:gd name="connsiteY2" fmla="*/ 456901 h 456901"/>
                <a:gd name="connsiteX3" fmla="*/ 0 w 913802"/>
                <a:gd name="connsiteY3" fmla="*/ 456901 h 456901"/>
                <a:gd name="connsiteX4" fmla="*/ 0 w 913802"/>
                <a:gd name="connsiteY4" fmla="*/ 0 h 45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802" h="456901">
                  <a:moveTo>
                    <a:pt x="0" y="0"/>
                  </a:moveTo>
                  <a:lnTo>
                    <a:pt x="913802" y="0"/>
                  </a:lnTo>
                  <a:lnTo>
                    <a:pt x="913802" y="456901"/>
                  </a:lnTo>
                  <a:lnTo>
                    <a:pt x="0" y="45690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Associate 3:70%</a:t>
              </a:r>
            </a:p>
          </p:txBody>
        </p:sp>
      </p:grpSp>
      <p:sp>
        <p:nvSpPr>
          <p:cNvPr id="86" name="Multiplication Sign 85">
            <a:extLst>
              <a:ext uri="{FF2B5EF4-FFF2-40B4-BE49-F238E27FC236}">
                <a16:creationId xmlns:a16="http://schemas.microsoft.com/office/drawing/2014/main" id="{37F85EA4-1855-4FB7-99CB-256C54D4B1B5}"/>
              </a:ext>
            </a:extLst>
          </p:cNvPr>
          <p:cNvSpPr/>
          <p:nvPr/>
        </p:nvSpPr>
        <p:spPr>
          <a:xfrm>
            <a:off x="8952007" y="4122620"/>
            <a:ext cx="420350" cy="456901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3" name="Equals 92">
            <a:extLst>
              <a:ext uri="{FF2B5EF4-FFF2-40B4-BE49-F238E27FC236}">
                <a16:creationId xmlns:a16="http://schemas.microsoft.com/office/drawing/2014/main" id="{03A6800C-752E-42C2-ADE6-C02D97CD216D}"/>
              </a:ext>
            </a:extLst>
          </p:cNvPr>
          <p:cNvSpPr/>
          <p:nvPr/>
        </p:nvSpPr>
        <p:spPr>
          <a:xfrm>
            <a:off x="10261036" y="4128868"/>
            <a:ext cx="399811" cy="465203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9372357" y="4114744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Popularity Factor </a:t>
            </a:r>
          </a:p>
        </p:txBody>
      </p:sp>
      <p:sp>
        <p:nvSpPr>
          <p:cNvPr id="82" name="Freeform 81"/>
          <p:cNvSpPr/>
          <p:nvPr/>
        </p:nvSpPr>
        <p:spPr>
          <a:xfrm>
            <a:off x="10675367" y="4133020"/>
            <a:ext cx="913802" cy="456901"/>
          </a:xfrm>
          <a:custGeom>
            <a:avLst/>
            <a:gdLst>
              <a:gd name="connsiteX0" fmla="*/ 0 w 913802"/>
              <a:gd name="connsiteY0" fmla="*/ 0 h 456901"/>
              <a:gd name="connsiteX1" fmla="*/ 913802 w 913802"/>
              <a:gd name="connsiteY1" fmla="*/ 0 h 456901"/>
              <a:gd name="connsiteX2" fmla="*/ 913802 w 913802"/>
              <a:gd name="connsiteY2" fmla="*/ 456901 h 456901"/>
              <a:gd name="connsiteX3" fmla="*/ 0 w 913802"/>
              <a:gd name="connsiteY3" fmla="*/ 456901 h 456901"/>
              <a:gd name="connsiteX4" fmla="*/ 0 w 913802"/>
              <a:gd name="connsiteY4" fmla="*/ 0 h 45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02" h="456901">
                <a:moveTo>
                  <a:pt x="0" y="0"/>
                </a:moveTo>
                <a:lnTo>
                  <a:pt x="913802" y="0"/>
                </a:lnTo>
                <a:lnTo>
                  <a:pt x="913802" y="456901"/>
                </a:lnTo>
                <a:lnTo>
                  <a:pt x="0" y="45690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/>
              <a:t>Rating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153EA-A491-4B5D-8E7B-805077B1FEE0}"/>
              </a:ext>
            </a:extLst>
          </p:cNvPr>
          <p:cNvSpPr/>
          <p:nvPr/>
        </p:nvSpPr>
        <p:spPr>
          <a:xfrm>
            <a:off x="0" y="0"/>
            <a:ext cx="12192000" cy="673608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AFFEB-ECE7-44EB-A89B-615E01E4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9" y="1747998"/>
            <a:ext cx="1238313" cy="443575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724BE193-8536-472B-9790-1CBAF9C2D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EA37AD1-423E-49C2-A979-F58806C0404A}"/>
              </a:ext>
            </a:extLst>
          </p:cNvPr>
          <p:cNvSpPr/>
          <p:nvPr/>
        </p:nvSpPr>
        <p:spPr>
          <a:xfrm>
            <a:off x="2931401" y="207096"/>
            <a:ext cx="8978293" cy="624903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en-US" sz="3200">
              <a:solidFill>
                <a:prstClr val="white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0A89E0B0-DD19-4130-A154-836FAA48A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" y="0"/>
            <a:ext cx="1914525" cy="6858000"/>
          </a:xfrm>
          <a:prstGeom prst="rect">
            <a:avLst/>
          </a:prstGeom>
        </p:spPr>
      </p:pic>
      <p:sp>
        <p:nvSpPr>
          <p:cNvPr id="88" name="Right Triangle 3">
            <a:extLst>
              <a:ext uri="{FF2B5EF4-FFF2-40B4-BE49-F238E27FC236}">
                <a16:creationId xmlns:a16="http://schemas.microsoft.com/office/drawing/2014/main" id="{7A94424F-85ED-4BA9-9F59-BC29AACFB6D0}"/>
              </a:ext>
            </a:extLst>
          </p:cNvPr>
          <p:cNvSpPr/>
          <p:nvPr/>
        </p:nvSpPr>
        <p:spPr>
          <a:xfrm rot="5400000">
            <a:off x="4287716" y="-1140372"/>
            <a:ext cx="6249036" cy="8961666"/>
          </a:xfrm>
          <a:custGeom>
            <a:avLst/>
            <a:gdLst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6858000 w 6858000"/>
              <a:gd name="connsiteY2" fmla="*/ 12192000 h 12192000"/>
              <a:gd name="connsiteX3" fmla="*/ 0 w 6858000"/>
              <a:gd name="connsiteY3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  <a:gd name="connsiteX0" fmla="*/ 0 w 6858000"/>
              <a:gd name="connsiteY0" fmla="*/ 12192000 h 12192000"/>
              <a:gd name="connsiteX1" fmla="*/ 0 w 6858000"/>
              <a:gd name="connsiteY1" fmla="*/ 0 h 12192000"/>
              <a:gd name="connsiteX2" fmla="*/ 3257550 w 6858000"/>
              <a:gd name="connsiteY2" fmla="*/ 5715000 h 12192000"/>
              <a:gd name="connsiteX3" fmla="*/ 6858000 w 6858000"/>
              <a:gd name="connsiteY3" fmla="*/ 12192000 h 12192000"/>
              <a:gd name="connsiteX4" fmla="*/ 0 w 6858000"/>
              <a:gd name="connsiteY4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0" h="12192000">
                <a:moveTo>
                  <a:pt x="0" y="12192000"/>
                </a:moveTo>
                <a:lnTo>
                  <a:pt x="0" y="0"/>
                </a:lnTo>
                <a:cubicBezTo>
                  <a:pt x="1790700" y="2552700"/>
                  <a:pt x="1428750" y="1733550"/>
                  <a:pt x="3257550" y="5715000"/>
                </a:cubicBezTo>
                <a:cubicBezTo>
                  <a:pt x="5734050" y="11550650"/>
                  <a:pt x="4953000" y="9251950"/>
                  <a:pt x="6858000" y="12192000"/>
                </a:cubicBezTo>
                <a:lnTo>
                  <a:pt x="0" y="12192000"/>
                </a:lnTo>
                <a:close/>
              </a:path>
            </a:pathLst>
          </a:custGeom>
          <a:solidFill>
            <a:srgbClr val="2C3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0B95016-EF28-444B-A4EE-C2A3D4436DF7}"/>
              </a:ext>
            </a:extLst>
          </p:cNvPr>
          <p:cNvSpPr txBox="1"/>
          <p:nvPr/>
        </p:nvSpPr>
        <p:spPr>
          <a:xfrm>
            <a:off x="2931401" y="198248"/>
            <a:ext cx="5137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Finding Similar countries 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C4D6EE6-931E-4C79-B254-11CFEE347154}"/>
              </a:ext>
            </a:extLst>
          </p:cNvPr>
          <p:cNvSpPr/>
          <p:nvPr/>
        </p:nvSpPr>
        <p:spPr>
          <a:xfrm>
            <a:off x="10150510" y="898080"/>
            <a:ext cx="1049714" cy="104971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21D83E88-9F1B-4400-A93D-E4155E3330A8}"/>
              </a:ext>
            </a:extLst>
          </p:cNvPr>
          <p:cNvSpPr txBox="1">
            <a:spLocks/>
          </p:cNvSpPr>
          <p:nvPr/>
        </p:nvSpPr>
        <p:spPr>
          <a:xfrm>
            <a:off x="6963647" y="573834"/>
            <a:ext cx="4243187" cy="583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Step 1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767A875-E091-4A4E-9FBD-E1B3B3A2D0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262" y="1122444"/>
            <a:ext cx="602210" cy="602210"/>
          </a:xfrm>
          <a:prstGeom prst="rect">
            <a:avLst/>
          </a:prstGeom>
        </p:spPr>
      </p:pic>
      <p:sp>
        <p:nvSpPr>
          <p:cNvPr id="95" name="Subtitle 2">
            <a:extLst>
              <a:ext uri="{FF2B5EF4-FFF2-40B4-BE49-F238E27FC236}">
                <a16:creationId xmlns:a16="http://schemas.microsoft.com/office/drawing/2014/main" id="{7D36C872-47E4-496D-B477-E250E1724AEC}"/>
              </a:ext>
            </a:extLst>
          </p:cNvPr>
          <p:cNvSpPr txBox="1">
            <a:spLocks/>
          </p:cNvSpPr>
          <p:nvPr/>
        </p:nvSpPr>
        <p:spPr>
          <a:xfrm>
            <a:off x="7713601" y="1070865"/>
            <a:ext cx="2553048" cy="5655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Get the ratio of applicants </a:t>
            </a:r>
          </a:p>
          <a:p>
            <a:pPr marL="0" indent="0" algn="ctr">
              <a:buNone/>
            </a:pPr>
            <a:r>
              <a:rPr lang="pl-PL" sz="200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 opening</a:t>
            </a:r>
            <a:endParaRPr lang="en-US" sz="2000">
              <a:solidFill>
                <a:srgbClr val="629AB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FCC9ABC-F6EC-453F-928B-F2C41FC73677}"/>
              </a:ext>
            </a:extLst>
          </p:cNvPr>
          <p:cNvSpPr/>
          <p:nvPr/>
        </p:nvSpPr>
        <p:spPr>
          <a:xfrm>
            <a:off x="7019633" y="2690951"/>
            <a:ext cx="1049714" cy="104971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6CDBF8A-3920-4643-9157-F9AA9C2B61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55" y="2937099"/>
            <a:ext cx="557418" cy="557418"/>
          </a:xfrm>
          <a:prstGeom prst="rect">
            <a:avLst/>
          </a:prstGeom>
        </p:spPr>
      </p:pic>
      <p:sp>
        <p:nvSpPr>
          <p:cNvPr id="98" name="Title 1">
            <a:extLst>
              <a:ext uri="{FF2B5EF4-FFF2-40B4-BE49-F238E27FC236}">
                <a16:creationId xmlns:a16="http://schemas.microsoft.com/office/drawing/2014/main" id="{9B0EB49B-B807-44FC-94FF-C06B6F20A023}"/>
              </a:ext>
            </a:extLst>
          </p:cNvPr>
          <p:cNvSpPr txBox="1">
            <a:spLocks/>
          </p:cNvSpPr>
          <p:nvPr/>
        </p:nvSpPr>
        <p:spPr>
          <a:xfrm>
            <a:off x="5437597" y="3923676"/>
            <a:ext cx="4243187" cy="583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rgbClr val="2C344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Step 2</a:t>
            </a:r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id="{5039B62C-53D2-4B9F-BA6C-B32932292C6D}"/>
              </a:ext>
            </a:extLst>
          </p:cNvPr>
          <p:cNvSpPr txBox="1">
            <a:spLocks/>
          </p:cNvSpPr>
          <p:nvPr/>
        </p:nvSpPr>
        <p:spPr>
          <a:xfrm>
            <a:off x="6074054" y="4444755"/>
            <a:ext cx="3186545" cy="5655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Calculate the average for each country </a:t>
            </a:r>
            <a:endParaRPr lang="en-US" sz="2000">
              <a:solidFill>
                <a:srgbClr val="629AB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691C1BE-AAEF-4303-BFEE-4C51E8E1BEE2}"/>
              </a:ext>
            </a:extLst>
          </p:cNvPr>
          <p:cNvSpPr/>
          <p:nvPr/>
        </p:nvSpPr>
        <p:spPr>
          <a:xfrm>
            <a:off x="4100849" y="4403868"/>
            <a:ext cx="1049714" cy="1049714"/>
          </a:xfrm>
          <a:prstGeom prst="ellipse">
            <a:avLst/>
          </a:prstGeom>
          <a:solidFill>
            <a:schemeClr val="bg1"/>
          </a:solidFill>
          <a:ln w="38100">
            <a:solidFill>
              <a:srgbClr val="2C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BEEB388-EFE5-4127-B8C9-B9859BEAF3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45" y="4679368"/>
            <a:ext cx="512557" cy="512557"/>
          </a:xfrm>
          <a:prstGeom prst="rect">
            <a:avLst/>
          </a:prstGeom>
        </p:spPr>
      </p:pic>
      <p:sp>
        <p:nvSpPr>
          <p:cNvPr id="102" name="Title 1">
            <a:extLst>
              <a:ext uri="{FF2B5EF4-FFF2-40B4-BE49-F238E27FC236}">
                <a16:creationId xmlns:a16="http://schemas.microsoft.com/office/drawing/2014/main" id="{1C197DC0-9CB9-499B-8523-6D0E8F8AB797}"/>
              </a:ext>
            </a:extLst>
          </p:cNvPr>
          <p:cNvSpPr txBox="1">
            <a:spLocks/>
          </p:cNvSpPr>
          <p:nvPr/>
        </p:nvSpPr>
        <p:spPr>
          <a:xfrm>
            <a:off x="3285863" y="3167853"/>
            <a:ext cx="1837848" cy="5830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Step 3</a:t>
            </a:r>
          </a:p>
        </p:txBody>
      </p:sp>
      <p:sp>
        <p:nvSpPr>
          <p:cNvPr id="103" name="Subtitle 2">
            <a:extLst>
              <a:ext uri="{FF2B5EF4-FFF2-40B4-BE49-F238E27FC236}">
                <a16:creationId xmlns:a16="http://schemas.microsoft.com/office/drawing/2014/main" id="{1E153FA5-34DB-44D4-87C1-8C0D500C33EB}"/>
              </a:ext>
            </a:extLst>
          </p:cNvPr>
          <p:cNvSpPr txBox="1">
            <a:spLocks/>
          </p:cNvSpPr>
          <p:nvPr/>
        </p:nvSpPr>
        <p:spPr>
          <a:xfrm>
            <a:off x="3293368" y="3742403"/>
            <a:ext cx="2076127" cy="56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>
                <a:solidFill>
                  <a:srgbClr val="629AB8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Order the results</a:t>
            </a:r>
            <a:endParaRPr lang="en-US" sz="2000">
              <a:solidFill>
                <a:srgbClr val="629AB8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AC302-2918-4BBF-B119-1965A1B5812A}"/>
              </a:ext>
            </a:extLst>
          </p:cNvPr>
          <p:cNvSpPr/>
          <p:nvPr/>
        </p:nvSpPr>
        <p:spPr>
          <a:xfrm>
            <a:off x="436880" y="898080"/>
            <a:ext cx="2212215" cy="30778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4F1DD63-98AD-4A31-9D82-D41A1719A7BA}"/>
              </a:ext>
            </a:extLst>
          </p:cNvPr>
          <p:cNvSpPr/>
          <p:nvPr/>
        </p:nvSpPr>
        <p:spPr>
          <a:xfrm>
            <a:off x="429648" y="4991994"/>
            <a:ext cx="2212215" cy="12270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2E15914-4ED8-4765-855F-213CE4729B9E}"/>
              </a:ext>
            </a:extLst>
          </p:cNvPr>
          <p:cNvSpPr/>
          <p:nvPr/>
        </p:nvSpPr>
        <p:spPr>
          <a:xfrm>
            <a:off x="429648" y="3959398"/>
            <a:ext cx="2233992" cy="103259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F6475BB-182D-4692-AD16-55F7A8D0785A}"/>
              </a:ext>
            </a:extLst>
          </p:cNvPr>
          <p:cNvSpPr/>
          <p:nvPr/>
        </p:nvSpPr>
        <p:spPr>
          <a:xfrm>
            <a:off x="2931401" y="207096"/>
            <a:ext cx="8978293" cy="62490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7" name="Chart 10">
            <a:extLst>
              <a:ext uri="{FF2B5EF4-FFF2-40B4-BE49-F238E27FC236}">
                <a16:creationId xmlns:a16="http://schemas.microsoft.com/office/drawing/2014/main" id="{F6AE4EED-AF9E-4DC3-8207-2D28DB74794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044555" y="976910"/>
          <a:ext cx="6023904" cy="4822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8" name="Rectangle 107">
            <a:extLst>
              <a:ext uri="{FF2B5EF4-FFF2-40B4-BE49-F238E27FC236}">
                <a16:creationId xmlns:a16="http://schemas.microsoft.com/office/drawing/2014/main" id="{5E93562C-3A59-4C79-BA3D-732AC735132F}"/>
              </a:ext>
            </a:extLst>
          </p:cNvPr>
          <p:cNvSpPr/>
          <p:nvPr/>
        </p:nvSpPr>
        <p:spPr>
          <a:xfrm>
            <a:off x="8946244" y="215943"/>
            <a:ext cx="2954328" cy="6240188"/>
          </a:xfrm>
          <a:prstGeom prst="rect">
            <a:avLst/>
          </a:prstGeom>
          <a:solidFill>
            <a:srgbClr val="2C3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5E1F7D87-B6D7-4DDF-BD3E-6D8F78A39A3E}"/>
              </a:ext>
            </a:extLst>
          </p:cNvPr>
          <p:cNvSpPr txBox="1">
            <a:spLocks/>
          </p:cNvSpPr>
          <p:nvPr/>
        </p:nvSpPr>
        <p:spPr>
          <a:xfrm>
            <a:off x="9048212" y="591284"/>
            <a:ext cx="2714141" cy="14245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</a:rPr>
              <a:t>Finding Similar Interest Countries </a:t>
            </a:r>
          </a:p>
        </p:txBody>
      </p:sp>
      <p:sp>
        <p:nvSpPr>
          <p:cNvPr id="94" name="Content Placeholder 9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4" grpId="0" animBg="1"/>
      <p:bldP spid="85" grpId="0" animBg="1"/>
      <p:bldP spid="88" grpId="0" animBg="1"/>
      <p:bldP spid="89" grpId="0"/>
      <p:bldP spid="90" grpId="0" animBg="1"/>
      <p:bldP spid="91" grpId="0"/>
      <p:bldP spid="95" grpId="0"/>
      <p:bldP spid="96" grpId="0" animBg="1"/>
      <p:bldP spid="98" grpId="0"/>
      <p:bldP spid="99" grpId="0"/>
      <p:bldP spid="100" grpId="0" animBg="1"/>
      <p:bldP spid="102" grpId="0"/>
      <p:bldP spid="103" grpId="0"/>
      <p:bldP spid="4" grpId="0" animBg="1"/>
      <p:bldP spid="104" grpId="0" animBg="1"/>
      <p:bldP spid="105" grpId="0" animBg="1"/>
      <p:bldP spid="106" grpId="0" animBg="1"/>
      <p:bldGraphic spid="107" grpId="0">
        <p:bldAsOne/>
      </p:bldGraphic>
      <p:bldP spid="108" grpId="0" animBg="1"/>
      <p:bldP spid="1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2011646 Darkened picture background with full-color circle NEW.potx" id="{7364EFBA-6F30-4956-8D9C-6921ECFD07B5}" vid="{40D181AA-1051-4200-A3FF-FC2E8F4C4F1D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1517</Words>
  <Application>Microsoft Macintosh PowerPoint</Application>
  <PresentationFormat>Widescreen</PresentationFormat>
  <Paragraphs>443</Paragraphs>
  <Slides>27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</vt:lpstr>
      <vt:lpstr>Calibri Light</vt:lpstr>
      <vt:lpstr>Calibri Light (Headings)</vt:lpstr>
      <vt:lpstr>Century Gothic</vt:lpstr>
      <vt:lpstr>Courier</vt:lpstr>
      <vt:lpstr>Lato</vt:lpstr>
      <vt:lpstr>Lato Light</vt:lpstr>
      <vt:lpstr>Segoe UI</vt:lpstr>
      <vt:lpstr>Times New Roman</vt:lpstr>
      <vt:lpstr>Verdana Pro Light</vt:lpstr>
      <vt:lpstr>office theme</vt:lpstr>
      <vt:lpstr>1_Office Theme</vt:lpstr>
      <vt:lpstr>2_Office Theme</vt:lpstr>
      <vt:lpstr>PowerPoint Presentation</vt:lpstr>
      <vt:lpstr>Problem Statement</vt:lpstr>
      <vt:lpstr>Applicant &amp; Opportunity Trend</vt:lpstr>
      <vt:lpstr>Grouping Opportunities </vt:lpstr>
      <vt:lpstr>Application Distribution</vt:lpstr>
      <vt:lpstr>Current Recommender Observations   </vt:lpstr>
      <vt:lpstr>The Recommendation System</vt:lpstr>
      <vt:lpstr>Analytical Hierarchy Process (AHP)</vt:lpstr>
      <vt:lpstr>AHP Structure</vt:lpstr>
      <vt:lpstr>Assign Country Score </vt:lpstr>
      <vt:lpstr>AHP Structure</vt:lpstr>
      <vt:lpstr>Association Mining</vt:lpstr>
      <vt:lpstr>Assign Background and Skill Score </vt:lpstr>
      <vt:lpstr>AHP Structure</vt:lpstr>
      <vt:lpstr>Assign Multiplier Factor</vt:lpstr>
      <vt:lpstr>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Feasibility, Conclusion &amp; Future Work</vt:lpstr>
      <vt:lpstr>PowerPoint Presentation</vt:lpstr>
      <vt:lpstr>Conclusion &amp; Future Work</vt:lpstr>
      <vt:lpstr>PowerPoint Presentation</vt:lpstr>
      <vt:lpstr>PowerPoint Presentation</vt:lpstr>
      <vt:lpstr>Benchmark – Calculation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Diven Kumar Sambhwani</dc:creator>
  <cp:lastModifiedBy>Diven Kumar Sambhwani</cp:lastModifiedBy>
  <cp:revision>44</cp:revision>
  <dcterms:created xsi:type="dcterms:W3CDTF">2013-07-15T20:26:40Z</dcterms:created>
  <dcterms:modified xsi:type="dcterms:W3CDTF">2019-03-26T02:06:02Z</dcterms:modified>
</cp:coreProperties>
</file>